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81" r:id="rId5"/>
    <p:sldId id="280" r:id="rId6"/>
    <p:sldId id="279" r:id="rId7"/>
    <p:sldId id="292" r:id="rId8"/>
    <p:sldId id="278" r:id="rId9"/>
    <p:sldId id="277" r:id="rId10"/>
    <p:sldId id="276" r:id="rId11"/>
    <p:sldId id="275" r:id="rId12"/>
    <p:sldId id="274" r:id="rId13"/>
    <p:sldId id="273" r:id="rId14"/>
    <p:sldId id="272" r:id="rId15"/>
    <p:sldId id="271" r:id="rId16"/>
    <p:sldId id="270" r:id="rId17"/>
    <p:sldId id="269" r:id="rId18"/>
    <p:sldId id="268" r:id="rId19"/>
    <p:sldId id="267" r:id="rId20"/>
    <p:sldId id="266" r:id="rId21"/>
    <p:sldId id="265" r:id="rId22"/>
    <p:sldId id="264" r:id="rId23"/>
    <p:sldId id="263" r:id="rId24"/>
    <p:sldId id="260" r:id="rId25"/>
    <p:sldId id="262" r:id="rId26"/>
    <p:sldId id="261" r:id="rId27"/>
    <p:sldId id="282" r:id="rId28"/>
    <p:sldId id="283" r:id="rId29"/>
    <p:sldId id="284" r:id="rId30"/>
    <p:sldId id="285" r:id="rId31"/>
    <p:sldId id="286" r:id="rId32"/>
    <p:sldId id="287" r:id="rId33"/>
    <p:sldId id="288" r:id="rId34"/>
    <p:sldId id="289" r:id="rId35"/>
    <p:sldId id="290"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C3C07AD-5AE9-438D-84E1-782A6B7A5FE3}"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3C07AD-5AE9-438D-84E1-782A6B7A5FE3}"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3C07AD-5AE9-438D-84E1-782A6B7A5FE3}"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3C07AD-5AE9-438D-84E1-782A6B7A5FE3}"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3C07AD-5AE9-438D-84E1-782A6B7A5FE3}" type="datetimeFigureOut">
              <a:rPr lang="en-US" smtClean="0"/>
              <a:pPr/>
              <a:t>3/9/2021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3C07AD-5AE9-438D-84E1-782A6B7A5FE3}"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3C07AD-5AE9-438D-84E1-782A6B7A5FE3}" type="datetimeFigureOut">
              <a:rPr lang="en-US" smtClean="0"/>
              <a:pPr/>
              <a:t>3/9/2021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3C07AD-5AE9-438D-84E1-782A6B7A5FE3}" type="datetimeFigureOut">
              <a:rPr lang="en-US" smtClean="0"/>
              <a:pPr/>
              <a:t>3/9/2021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C07AD-5AE9-438D-84E1-782A6B7A5FE3}" type="datetimeFigureOut">
              <a:rPr lang="en-US" smtClean="0"/>
              <a:pPr/>
              <a:t>3/9/2021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3C07AD-5AE9-438D-84E1-782A6B7A5FE3}"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3C07AD-5AE9-438D-84E1-782A6B7A5FE3}" type="datetimeFigureOut">
              <a:rPr lang="en-US" smtClean="0"/>
              <a:pPr/>
              <a:t>3/9/2021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8117D0-ED87-4D39-8B67-F81975B1E1E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3C07AD-5AE9-438D-84E1-782A6B7A5FE3}" type="datetimeFigureOut">
              <a:rPr lang="en-US" smtClean="0"/>
              <a:pPr/>
              <a:t>3/9/2021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8117D0-ED87-4D39-8B67-F81975B1E1E4}"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5" name="Rectangle 1"/>
          <p:cNvSpPr>
            <a:spLocks noChangeArrowheads="1"/>
          </p:cNvSpPr>
          <p:nvPr/>
        </p:nvSpPr>
        <p:spPr bwMode="auto">
          <a:xfrm>
            <a:off x="304800" y="228600"/>
            <a:ext cx="8077200"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strike="noStrike" cap="all" normalizeH="0" baseline="0" dirty="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a typeface="Times New Roman" pitchFamily="18" charset="0"/>
                <a:cs typeface="Times New Roman" pitchFamily="18" charset="0"/>
              </a:rPr>
              <a:t>US04CMIC21</a:t>
            </a:r>
            <a:r>
              <a:rPr lang="en-US" sz="2800" b="1" cap="all" dirty="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1" i="0" strike="noStrike" cap="all" normalizeH="0" baseline="0" dirty="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ea typeface="Times New Roman" pitchFamily="18" charset="0"/>
                <a:cs typeface="Times New Roman" pitchFamily="18" charset="0"/>
              </a:rPr>
              <a:t>Environmental Microbiology</a:t>
            </a:r>
            <a:endParaRPr kumimoji="0" lang="en-US" sz="3600" b="1" i="0" strike="noStrike" cap="all" normalizeH="0" baseline="0" dirty="0">
              <a:ln/>
              <a:solidFill>
                <a:srgbClr val="0070C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j-lt"/>
              <a:cs typeface="Arial" pitchFamily="34" charset="0"/>
            </a:endParaRPr>
          </a:p>
        </p:txBody>
      </p:sp>
      <p:sp>
        <p:nvSpPr>
          <p:cNvPr id="1026" name="Rectangle 2"/>
          <p:cNvSpPr>
            <a:spLocks noChangeArrowheads="1"/>
          </p:cNvSpPr>
          <p:nvPr/>
        </p:nvSpPr>
        <p:spPr bwMode="auto">
          <a:xfrm>
            <a:off x="304800" y="1447800"/>
            <a:ext cx="85344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kumimoji="0" lang="en-US" sz="2400" b="1" i="0" u="none" strike="noStrike" cap="none" normalizeH="0" baseline="0" dirty="0">
                <a:ln>
                  <a:noFill/>
                </a:ln>
                <a:solidFill>
                  <a:schemeClr val="bg1"/>
                </a:solidFill>
                <a:effectLst/>
                <a:latin typeface="+mj-lt"/>
                <a:ea typeface="Times New Roman" pitchFamily="18" charset="0"/>
                <a:cs typeface="Times New Roman" pitchFamily="18" charset="0"/>
              </a:rPr>
              <a:t>UNIT- 4</a:t>
            </a:r>
            <a:r>
              <a:rPr kumimoji="0" lang="en-US" sz="2400" b="0" i="0" u="none" strike="noStrike" cap="none" normalizeH="0" baseline="0" dirty="0">
                <a:ln>
                  <a:noFill/>
                </a:ln>
                <a:solidFill>
                  <a:schemeClr val="bg1"/>
                </a:solidFill>
                <a:effectLst/>
                <a:latin typeface="+mj-lt"/>
                <a:ea typeface="Times New Roman" pitchFamily="18" charset="0"/>
                <a:cs typeface="Times New Roman" pitchFamily="18" charset="0"/>
              </a:rPr>
              <a:t>: </a:t>
            </a:r>
            <a:r>
              <a:rPr lang="en-US" sz="2400" b="1" dirty="0">
                <a:solidFill>
                  <a:schemeClr val="bg1"/>
                </a:solidFill>
                <a:latin typeface="+mj-lt"/>
                <a:ea typeface="Times New Roman" pitchFamily="18" charset="0"/>
                <a:cs typeface="Times New Roman" pitchFamily="18" charset="0"/>
              </a:rPr>
              <a:t>Waste Water Microbiology </a:t>
            </a:r>
          </a:p>
          <a:p>
            <a:pPr algn="just" fontAlgn="base">
              <a:spcBef>
                <a:spcPct val="0"/>
              </a:spcBef>
              <a:spcAft>
                <a:spcPct val="0"/>
              </a:spcAft>
            </a:pPr>
            <a:endParaRPr kumimoji="0" lang="en-US" sz="2400" b="0" i="0" u="none" strike="noStrike" cap="none" normalizeH="0" baseline="0" dirty="0">
              <a:ln>
                <a:noFill/>
              </a:ln>
              <a:solidFill>
                <a:schemeClr val="bg1"/>
              </a:solidFill>
              <a:effectLst/>
              <a:latin typeface="+mj-lt"/>
              <a:cs typeface="Arial" pitchFamily="34" charset="0"/>
            </a:endParaRPr>
          </a:p>
          <a:p>
            <a:pPr eaLnBrk="0" fontAlgn="base" hangingPunct="0">
              <a:spcBef>
                <a:spcPct val="0"/>
              </a:spcBef>
              <a:spcAft>
                <a:spcPct val="0"/>
              </a:spcAft>
              <a:buFont typeface="Arial" pitchFamily="34" charset="0"/>
              <a:buChar char="•"/>
            </a:pPr>
            <a:r>
              <a:rPr lang="en-US" sz="2400" dirty="0">
                <a:solidFill>
                  <a:schemeClr val="bg1"/>
                </a:solidFill>
                <a:latin typeface="+mj-lt"/>
                <a:ea typeface="Times New Roman" pitchFamily="18" charset="0"/>
                <a:cs typeface="Times New Roman" pitchFamily="18" charset="0"/>
              </a:rPr>
              <a:t> Liquid waste management: Composition and strength of sewage </a:t>
            </a:r>
          </a:p>
          <a:p>
            <a:pPr eaLnBrk="0" fontAlgn="base" hangingPunct="0">
              <a:spcBef>
                <a:spcPct val="0"/>
              </a:spcBef>
              <a:spcAft>
                <a:spcPct val="0"/>
              </a:spcAft>
            </a:pPr>
            <a:r>
              <a:rPr lang="en-US" sz="2400" dirty="0">
                <a:solidFill>
                  <a:schemeClr val="bg1"/>
                </a:solidFill>
                <a:latin typeface="+mj-lt"/>
                <a:ea typeface="Times New Roman" pitchFamily="18" charset="0"/>
                <a:cs typeface="Times New Roman" pitchFamily="18" charset="0"/>
              </a:rPr>
              <a:t>  (BOD and COD), Primary, Secondary (oxidation ponds, trickling </a:t>
            </a:r>
          </a:p>
          <a:p>
            <a:pPr eaLnBrk="0" fontAlgn="base" hangingPunct="0">
              <a:spcBef>
                <a:spcPct val="0"/>
              </a:spcBef>
              <a:spcAft>
                <a:spcPct val="0"/>
              </a:spcAft>
            </a:pPr>
            <a:r>
              <a:rPr lang="en-US" sz="2400" dirty="0">
                <a:solidFill>
                  <a:schemeClr val="bg1"/>
                </a:solidFill>
                <a:latin typeface="+mj-lt"/>
                <a:ea typeface="Times New Roman" pitchFamily="18" charset="0"/>
                <a:cs typeface="Times New Roman" pitchFamily="18" charset="0"/>
              </a:rPr>
              <a:t>  filter, activated sludge process and septic tank) and tertiary </a:t>
            </a:r>
          </a:p>
          <a:p>
            <a:pPr eaLnBrk="0" fontAlgn="base" hangingPunct="0">
              <a:spcBef>
                <a:spcPct val="0"/>
              </a:spcBef>
              <a:spcAft>
                <a:spcPct val="0"/>
              </a:spcAft>
            </a:pPr>
            <a:r>
              <a:rPr lang="en-US" sz="2400" dirty="0">
                <a:solidFill>
                  <a:schemeClr val="bg1"/>
                </a:solidFill>
                <a:latin typeface="+mj-lt"/>
                <a:ea typeface="Times New Roman" pitchFamily="18" charset="0"/>
                <a:cs typeface="Times New Roman" pitchFamily="18" charset="0"/>
              </a:rPr>
              <a:t>  sewage treatment - </a:t>
            </a:r>
            <a:r>
              <a:rPr lang="en-US" sz="2400" b="1" dirty="0">
                <a:solidFill>
                  <a:srgbClr val="C00000"/>
                </a:solidFill>
                <a:latin typeface="+mj-lt"/>
                <a:ea typeface="Times New Roman" pitchFamily="18" charset="0"/>
                <a:cs typeface="Times New Roman" pitchFamily="18" charset="0"/>
              </a:rPr>
              <a:t>Pelczar 5th edition: Page no.:603-614</a:t>
            </a:r>
          </a:p>
          <a:p>
            <a:pPr eaLnBrk="0" fontAlgn="base" hangingPunct="0">
              <a:spcBef>
                <a:spcPct val="0"/>
              </a:spcBef>
              <a:spcAft>
                <a:spcPct val="0"/>
              </a:spcAft>
            </a:pPr>
            <a:endParaRPr lang="en-US" sz="2400" dirty="0">
              <a:solidFill>
                <a:schemeClr val="bg1"/>
              </a:solidFill>
              <a:latin typeface="+mj-lt"/>
              <a:ea typeface="Times New Roman" pitchFamily="18" charset="0"/>
              <a:cs typeface="Times New Roman" pitchFamily="18" charset="0"/>
            </a:endParaRPr>
          </a:p>
          <a:p>
            <a:pPr eaLnBrk="0" fontAlgn="base" hangingPunct="0">
              <a:spcBef>
                <a:spcPct val="0"/>
              </a:spcBef>
              <a:spcAft>
                <a:spcPct val="0"/>
              </a:spcAft>
              <a:buFont typeface="Arial" pitchFamily="34" charset="0"/>
              <a:buChar char="•"/>
            </a:pPr>
            <a:r>
              <a:rPr lang="en-US" sz="2400" dirty="0">
                <a:solidFill>
                  <a:schemeClr val="bg1"/>
                </a:solidFill>
                <a:latin typeface="+mj-lt"/>
                <a:ea typeface="Times New Roman" pitchFamily="18" charset="0"/>
                <a:cs typeface="Times New Roman" pitchFamily="18" charset="0"/>
              </a:rPr>
              <a:t> Solid Waste management: Sources and types of solid waste,  </a:t>
            </a:r>
          </a:p>
          <a:p>
            <a:pPr eaLnBrk="0" fontAlgn="base" hangingPunct="0">
              <a:spcBef>
                <a:spcPct val="0"/>
              </a:spcBef>
              <a:spcAft>
                <a:spcPct val="0"/>
              </a:spcAft>
            </a:pPr>
            <a:r>
              <a:rPr lang="en-US" sz="2400" dirty="0">
                <a:solidFill>
                  <a:schemeClr val="bg1"/>
                </a:solidFill>
                <a:latin typeface="+mj-lt"/>
                <a:ea typeface="Times New Roman" pitchFamily="18" charset="0"/>
                <a:cs typeface="Times New Roman" pitchFamily="18" charset="0"/>
              </a:rPr>
              <a:t>   Methods of solid waste disposal (composting and sanitary landfill)</a:t>
            </a:r>
          </a:p>
          <a:p>
            <a:pPr eaLnBrk="0" fontAlgn="base" hangingPunct="0">
              <a:spcBef>
                <a:spcPct val="0"/>
              </a:spcBef>
              <a:spcAft>
                <a:spcPct val="0"/>
              </a:spcAft>
            </a:pPr>
            <a:r>
              <a:rPr lang="en-US" sz="2400" dirty="0">
                <a:solidFill>
                  <a:schemeClr val="bg1"/>
                </a:solidFill>
                <a:latin typeface="+mj-lt"/>
                <a:ea typeface="Times New Roman" pitchFamily="18" charset="0"/>
                <a:cs typeface="Times New Roman" pitchFamily="18" charset="0"/>
              </a:rPr>
              <a:t>   - </a:t>
            </a:r>
            <a:r>
              <a:rPr lang="en-US" sz="2400" b="1" dirty="0">
                <a:solidFill>
                  <a:srgbClr val="C00000"/>
                </a:solidFill>
                <a:latin typeface="+mj-lt"/>
                <a:ea typeface="Times New Roman" pitchFamily="18" charset="0"/>
                <a:cs typeface="Times New Roman" pitchFamily="18" charset="0"/>
              </a:rPr>
              <a:t>Pelczar 5th edition: Page no.:603-614 </a:t>
            </a:r>
          </a:p>
          <a:p>
            <a:pPr eaLnBrk="0" fontAlgn="base" hangingPunct="0">
              <a:spcBef>
                <a:spcPct val="0"/>
              </a:spcBef>
              <a:spcAft>
                <a:spcPct val="0"/>
              </a:spcAft>
            </a:pPr>
            <a:r>
              <a:rPr lang="en-US" sz="2400" dirty="0">
                <a:solidFill>
                  <a:schemeClr val="bg1"/>
                </a:solidFill>
                <a:latin typeface="+mj-lt"/>
                <a:ea typeface="Times New Roman" pitchFamily="18" charset="0"/>
                <a:cs typeface="Times New Roman" pitchFamily="18" charset="0"/>
              </a:rPr>
              <a:t>   Sanitary landfill :</a:t>
            </a:r>
          </a:p>
          <a:p>
            <a:pPr eaLnBrk="0" fontAlgn="base" hangingPunct="0">
              <a:spcBef>
                <a:spcPct val="0"/>
              </a:spcBef>
              <a:spcAft>
                <a:spcPct val="0"/>
              </a:spcAft>
            </a:pPr>
            <a:r>
              <a:rPr lang="en-US" sz="2400" b="1" dirty="0">
                <a:solidFill>
                  <a:srgbClr val="C00000"/>
                </a:solidFill>
                <a:latin typeface="+mj-lt"/>
                <a:ea typeface="Times New Roman" pitchFamily="18" charset="0"/>
                <a:cs typeface="Times New Roman" pitchFamily="18" charset="0"/>
              </a:rPr>
              <a:t>   Principle of Microbiology by R.M Atlas second edition: Page no:   </a:t>
            </a:r>
          </a:p>
          <a:p>
            <a:pPr eaLnBrk="0" fontAlgn="base" hangingPunct="0">
              <a:spcBef>
                <a:spcPct val="0"/>
              </a:spcBef>
              <a:spcAft>
                <a:spcPct val="0"/>
              </a:spcAft>
            </a:pPr>
            <a:r>
              <a:rPr lang="en-US" sz="2400" b="1" dirty="0">
                <a:solidFill>
                  <a:srgbClr val="C00000"/>
                </a:solidFill>
                <a:latin typeface="+mj-lt"/>
                <a:ea typeface="Times New Roman" pitchFamily="18" charset="0"/>
                <a:cs typeface="Times New Roman" pitchFamily="18" charset="0"/>
              </a:rPr>
              <a:t>   788-789(sanitary landfill)</a:t>
            </a:r>
          </a:p>
          <a:p>
            <a:pPr eaLnBrk="0" fontAlgn="base" hangingPunct="0">
              <a:spcBef>
                <a:spcPct val="0"/>
              </a:spcBef>
              <a:spcAft>
                <a:spcPct val="0"/>
              </a:spcAft>
            </a:pPr>
            <a:endParaRPr lang="en-US" sz="2400" dirty="0">
              <a:solidFill>
                <a:schemeClr val="bg1"/>
              </a:solidFill>
              <a:latin typeface="+mj-lt"/>
              <a:ea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6370975"/>
          </a:xfrm>
          <a:prstGeom prst="rect">
            <a:avLst/>
          </a:prstGeom>
        </p:spPr>
        <p:txBody>
          <a:bodyPr wrap="square">
            <a:spAutoFit/>
          </a:bodyPr>
          <a:lstStyle/>
          <a:p>
            <a:r>
              <a:rPr lang="en-US" sz="2400" b="1" dirty="0">
                <a:solidFill>
                  <a:srgbClr val="7030A0"/>
                </a:solidFill>
              </a:rPr>
              <a:t>WASTEWATER TREAT MENT AND DISPOSAL</a:t>
            </a:r>
          </a:p>
          <a:p>
            <a:r>
              <a:rPr lang="en-US" sz="2400" dirty="0">
                <a:solidFill>
                  <a:schemeClr val="bg1"/>
                </a:solidFill>
              </a:rPr>
              <a:t>Wastewater treatment is necessary before wastewater can be disposed of without producing significant undesirable or even harmful effects. However, some communities and municipalities will dispose of Inadequately treated wastewater Into natural bodies of water, either because they are Indifferent to the consequences or because it is assumed that the body of water is sufficiently large and so located that dilution prevents hazards. Communities and municipalities can no longer rely on disposal of wastewater by dilution. There is an ever-increasing demand for domestic and Industrial water, necessitating more reuse of water that receive wastewaters.</a:t>
            </a:r>
          </a:p>
          <a:p>
            <a:r>
              <a:rPr lang="en-US" sz="2400" b="1" dirty="0">
                <a:solidFill>
                  <a:srgbClr val="C00000"/>
                </a:solidFill>
              </a:rPr>
              <a:t>Disposal of Inadequately treated wastewater leads to</a:t>
            </a:r>
            <a:r>
              <a:rPr lang="en-US" sz="2400" dirty="0">
                <a:solidFill>
                  <a:schemeClr val="bg1"/>
                </a:solidFill>
              </a:rPr>
              <a:t>:</a:t>
            </a:r>
          </a:p>
          <a:p>
            <a:pPr marL="457200" indent="-457200">
              <a:buAutoNum type="arabicPeriod"/>
            </a:pPr>
            <a:r>
              <a:rPr lang="en-US" sz="2400" dirty="0">
                <a:solidFill>
                  <a:schemeClr val="bg1"/>
                </a:solidFill>
              </a:rPr>
              <a:t>Greater possibility for dissemination of pathogenic </a:t>
            </a:r>
          </a:p>
          <a:p>
            <a:pPr marL="457200" indent="-457200"/>
            <a:r>
              <a:rPr lang="en-US" sz="2400" dirty="0">
                <a:solidFill>
                  <a:schemeClr val="bg1"/>
                </a:solidFill>
              </a:rPr>
              <a:t>       microorganisms.</a:t>
            </a:r>
          </a:p>
          <a:p>
            <a:pPr marL="457200" indent="-457200"/>
            <a:r>
              <a:rPr lang="en-US" sz="2400" dirty="0">
                <a:solidFill>
                  <a:schemeClr val="bg1"/>
                </a:solidFill>
              </a:rPr>
              <a:t>2.    Increased danger in using natural bodies of water for drinking supplies.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534400" cy="4893647"/>
          </a:xfrm>
          <a:prstGeom prst="rect">
            <a:avLst/>
          </a:prstGeom>
        </p:spPr>
        <p:txBody>
          <a:bodyPr wrap="square">
            <a:spAutoFit/>
          </a:bodyPr>
          <a:lstStyle/>
          <a:p>
            <a:pPr marL="457200" indent="-457200">
              <a:buAutoNum type="arabicPeriod" startAt="3"/>
            </a:pPr>
            <a:r>
              <a:rPr lang="en-US" sz="2400" dirty="0">
                <a:solidFill>
                  <a:prstClr val="black"/>
                </a:solidFill>
              </a:rPr>
              <a:t>Contamination of oysters and other shellfish by the pollution, </a:t>
            </a:r>
          </a:p>
          <a:p>
            <a:pPr marL="457200" indent="-457200"/>
            <a:r>
              <a:rPr lang="en-US" sz="2400" dirty="0">
                <a:solidFill>
                  <a:prstClr val="black"/>
                </a:solidFill>
              </a:rPr>
              <a:t>       making them unsafe for human consumption. </a:t>
            </a:r>
          </a:p>
          <a:p>
            <a:pPr marL="457200" indent="-457200"/>
            <a:r>
              <a:rPr lang="en-US" sz="2400" dirty="0">
                <a:solidFill>
                  <a:prstClr val="black"/>
                </a:solidFill>
              </a:rPr>
              <a:t>4.    Large losses in the waterfowl population chargeable to pollution of their winter feeding ground.</a:t>
            </a:r>
          </a:p>
          <a:p>
            <a:pPr marL="457200" indent="-457200">
              <a:buAutoNum type="arabicPeriod" startAt="5"/>
            </a:pPr>
            <a:r>
              <a:rPr lang="en-US" sz="2400" dirty="0">
                <a:solidFill>
                  <a:prstClr val="black"/>
                </a:solidFill>
              </a:rPr>
              <a:t>Increased danger of swimming in the water and diminished value of the water for other recreational purposes.</a:t>
            </a:r>
          </a:p>
          <a:p>
            <a:pPr marL="457200" indent="-457200">
              <a:buAutoNum type="arabicPeriod" startAt="5"/>
            </a:pPr>
            <a:r>
              <a:rPr lang="en-US" sz="2400" dirty="0">
                <a:solidFill>
                  <a:prstClr val="black"/>
                </a:solidFill>
              </a:rPr>
              <a:t>Depletion of oxygen supply of the water by unstable organic matter in sewage, killing aquatic life. </a:t>
            </a:r>
          </a:p>
          <a:p>
            <a:pPr marL="457200" indent="-457200">
              <a:buAutoNum type="arabicPeriod" startAt="5"/>
            </a:pPr>
            <a:r>
              <a:rPr lang="en-US" sz="2400" dirty="0">
                <a:solidFill>
                  <a:prstClr val="black"/>
                </a:solidFill>
              </a:rPr>
              <a:t>Creation of miscellaneous objectionable conditions such as offensive odors and accumulation of debris, which decrease property values.</a:t>
            </a:r>
          </a:p>
          <a:p>
            <a:pPr marL="457200" indent="-457200">
              <a:buAutoNum type="arabicPeriod" startAt="5"/>
            </a:pPr>
            <a:r>
              <a:rPr lang="en-US" sz="2400" dirty="0">
                <a:solidFill>
                  <a:prstClr val="black"/>
                </a:solidFill>
              </a:rPr>
              <a:t>Accumulation and dissemination of toxic chemicals that endanger ecosystems and threaten public health.</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5324535"/>
          </a:xfrm>
          <a:prstGeom prst="rect">
            <a:avLst/>
          </a:prstGeom>
        </p:spPr>
        <p:txBody>
          <a:bodyPr wrap="square">
            <a:spAutoFit/>
          </a:bodyPr>
          <a:lstStyle/>
          <a:p>
            <a:pPr lvl="0" eaLnBrk="0" fontAlgn="base" hangingPunct="0">
              <a:spcBef>
                <a:spcPct val="0"/>
              </a:spcBef>
              <a:spcAft>
                <a:spcPct val="0"/>
              </a:spcAft>
            </a:pPr>
            <a:r>
              <a:rPr lang="en-US" sz="2800" b="1" dirty="0">
                <a:solidFill>
                  <a:srgbClr val="7030A0"/>
                </a:solidFill>
                <a:ea typeface="Times New Roman" pitchFamily="18" charset="0"/>
                <a:cs typeface="Times New Roman" pitchFamily="18" charset="0"/>
              </a:rPr>
              <a:t>Waste water Treatment Processes </a:t>
            </a:r>
          </a:p>
          <a:p>
            <a:pPr lvl="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Wastewater-treatment processes are many and varied.</a:t>
            </a:r>
          </a:p>
          <a:p>
            <a:pPr lvl="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We will discuss the treatment processes as they are applicable to two separate situations: </a:t>
            </a:r>
          </a:p>
          <a:p>
            <a:pPr marL="457200" lvl="0" indent="-457200" eaLnBrk="0" fontAlgn="base" hangingPunct="0">
              <a:spcBef>
                <a:spcPct val="0"/>
              </a:spcBef>
              <a:spcAft>
                <a:spcPct val="0"/>
              </a:spcAft>
              <a:buAutoNum type="arabicParenBoth"/>
            </a:pPr>
            <a:r>
              <a:rPr lang="en-US" sz="2400" dirty="0">
                <a:solidFill>
                  <a:schemeClr val="bg1"/>
                </a:solidFill>
                <a:ea typeface="Times New Roman" pitchFamily="18" charset="0"/>
                <a:cs typeface="Times New Roman" pitchFamily="18" charset="0"/>
              </a:rPr>
              <a:t>A single dwelling or unit structure.</a:t>
            </a:r>
          </a:p>
          <a:p>
            <a:pPr marL="457200" lvl="0" indent="-457200" eaLnBrk="0" fontAlgn="base" hangingPunct="0">
              <a:spcBef>
                <a:spcPct val="0"/>
              </a:spcBef>
              <a:spcAft>
                <a:spcPct val="0"/>
              </a:spcAft>
              <a:buAutoNum type="arabicParenBoth"/>
            </a:pPr>
            <a:r>
              <a:rPr lang="en-US" sz="2400" dirty="0">
                <a:solidFill>
                  <a:schemeClr val="bg1"/>
                </a:solidFill>
                <a:ea typeface="Times New Roman" pitchFamily="18" charset="0"/>
                <a:cs typeface="Times New Roman" pitchFamily="18" charset="0"/>
              </a:rPr>
              <a:t>A community or municipality</a:t>
            </a:r>
            <a:r>
              <a:rPr lang="en-US" sz="2400" dirty="0">
                <a:solidFill>
                  <a:srgbClr val="7030A0"/>
                </a:solidFill>
                <a:ea typeface="Times New Roman" pitchFamily="18" charset="0"/>
                <a:cs typeface="Times New Roman" pitchFamily="18" charset="0"/>
              </a:rPr>
              <a:t>.</a:t>
            </a:r>
            <a:r>
              <a:rPr lang="en-US" sz="2400" dirty="0">
                <a:solidFill>
                  <a:schemeClr val="bg1"/>
                </a:solidFill>
                <a:ea typeface="Times New Roman" pitchFamily="18" charset="0"/>
                <a:cs typeface="Times New Roman" pitchFamily="18" charset="0"/>
              </a:rPr>
              <a:t> </a:t>
            </a:r>
          </a:p>
          <a:p>
            <a:pPr marL="457200" lvl="0" indent="-457200" eaLnBrk="0" fontAlgn="base" hangingPunct="0">
              <a:spcBef>
                <a:spcPct val="0"/>
              </a:spcBef>
              <a:spcAft>
                <a:spcPct val="0"/>
              </a:spcAft>
            </a:pPr>
            <a:endParaRPr lang="en-US" sz="2400" dirty="0">
              <a:solidFill>
                <a:schemeClr val="bg1"/>
              </a:solidFill>
              <a:ea typeface="Times New Roman" pitchFamily="18" charset="0"/>
              <a:cs typeface="Times New Roman" pitchFamily="18" charset="0"/>
            </a:endParaRPr>
          </a:p>
          <a:p>
            <a:pPr marL="457200" lvl="0" indent="-457200" eaLnBrk="0" fontAlgn="base" hangingPunct="0">
              <a:spcBef>
                <a:spcPct val="0"/>
              </a:spcBef>
              <a:spcAft>
                <a:spcPct val="0"/>
              </a:spcAft>
              <a:buAutoNum type="arabicParenBoth"/>
            </a:pPr>
            <a:r>
              <a:rPr lang="en-US" sz="2400" b="1" dirty="0">
                <a:solidFill>
                  <a:srgbClr val="C00000"/>
                </a:solidFill>
                <a:ea typeface="Times New Roman" pitchFamily="18" charset="0"/>
                <a:cs typeface="Times New Roman" pitchFamily="18" charset="0"/>
              </a:rPr>
              <a:t>A single dwelling unit </a:t>
            </a:r>
          </a:p>
          <a:p>
            <a:pPr marL="457200" lvl="0" indent="-457200" eaLnBrk="0" fontAlgn="base" hangingPunct="0">
              <a:spcBef>
                <a:spcPct val="0"/>
              </a:spcBef>
              <a:spcAft>
                <a:spcPct val="0"/>
              </a:spcAft>
            </a:pPr>
            <a:r>
              <a:rPr lang="en-US" sz="2400" b="1" dirty="0">
                <a:solidFill>
                  <a:srgbClr val="C00000"/>
                </a:solidFill>
                <a:ea typeface="Times New Roman" pitchFamily="18" charset="0"/>
                <a:cs typeface="Times New Roman" pitchFamily="18" charset="0"/>
              </a:rPr>
              <a:t>       </a:t>
            </a:r>
            <a:r>
              <a:rPr lang="en-US" sz="2400" dirty="0">
                <a:solidFill>
                  <a:schemeClr val="bg1"/>
                </a:solidFill>
                <a:ea typeface="Times New Roman" pitchFamily="18" charset="0"/>
                <a:cs typeface="Times New Roman" pitchFamily="18" charset="0"/>
              </a:rPr>
              <a:t>Treatment and disposal of wastewater and sewage from individual dwellings or other unit structures (e.g. some motels or shopping centers) can be accomplished by anaerobic digestion and/or by aerobic metabolic processes. One of the more common installations used to accomplish this is the septic tank, an anaerobic digesting system. </a:t>
            </a:r>
            <a:endParaRPr lang="en-US" sz="2400"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3" name="Rectangle 2"/>
          <p:cNvSpPr/>
          <p:nvPr/>
        </p:nvSpPr>
        <p:spPr>
          <a:xfrm>
            <a:off x="304800" y="205561"/>
            <a:ext cx="8534400" cy="5262979"/>
          </a:xfrm>
          <a:prstGeom prst="rect">
            <a:avLst/>
          </a:prstGeom>
        </p:spPr>
        <p:txBody>
          <a:bodyPr wrap="square">
            <a:spAutoFit/>
          </a:bodyPr>
          <a:lstStyle/>
          <a:p>
            <a:pPr lvl="0" indent="-457200" eaLnBrk="0" fontAlgn="base" hangingPunct="0">
              <a:spcBef>
                <a:spcPct val="0"/>
              </a:spcBef>
              <a:spcAft>
                <a:spcPct val="0"/>
              </a:spcAft>
            </a:pPr>
            <a:r>
              <a:rPr lang="en-US" sz="2400" b="1" dirty="0">
                <a:solidFill>
                  <a:srgbClr val="C00000"/>
                </a:solidFill>
                <a:ea typeface="Times New Roman" pitchFamily="18" charset="0"/>
                <a:cs typeface="Times New Roman" pitchFamily="18" charset="0"/>
              </a:rPr>
              <a:t>Septic Tank</a:t>
            </a:r>
          </a:p>
          <a:p>
            <a:pPr lvl="0" indent="-457200" eaLnBrk="0" fontAlgn="base" hangingPunct="0">
              <a:spcBef>
                <a:spcPct val="0"/>
              </a:spcBef>
              <a:spcAft>
                <a:spcPct val="0"/>
              </a:spcAft>
              <a:buFont typeface="Arial" pitchFamily="34" charset="0"/>
              <a:buChar char="•"/>
            </a:pPr>
            <a:r>
              <a:rPr lang="en-US" sz="2400" dirty="0">
                <a:solidFill>
                  <a:schemeClr val="bg1"/>
                </a:solidFill>
                <a:ea typeface="Times New Roman" pitchFamily="18" charset="0"/>
                <a:cs typeface="Times New Roman" pitchFamily="18" charset="0"/>
              </a:rPr>
              <a:t>A septic tank is a sewage-settling tank designed to retain the </a:t>
            </a:r>
          </a:p>
          <a:p>
            <a:pPr lvl="0" indent="-45720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solids of the sewage entering the tank long enough to permit </a:t>
            </a:r>
          </a:p>
          <a:p>
            <a:pPr lvl="0" indent="-45720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adequate decomposition of the sludge. </a:t>
            </a:r>
          </a:p>
          <a:p>
            <a:pPr lvl="0" indent="-457200" eaLnBrk="0" fontAlgn="base" hangingPunct="0">
              <a:spcBef>
                <a:spcPct val="0"/>
              </a:spcBef>
              <a:spcAft>
                <a:spcPct val="0"/>
              </a:spcAft>
              <a:buFont typeface="Arial" pitchFamily="34" charset="0"/>
              <a:buChar char="•"/>
            </a:pPr>
            <a:r>
              <a:rPr lang="en-US" sz="2400" dirty="0">
                <a:solidFill>
                  <a:schemeClr val="bg1"/>
                </a:solidFill>
                <a:ea typeface="Times New Roman" pitchFamily="18" charset="0"/>
                <a:cs typeface="Times New Roman" pitchFamily="18" charset="0"/>
              </a:rPr>
              <a:t>Thus the unit accomplishes two processes: sedimentation and </a:t>
            </a:r>
          </a:p>
          <a:p>
            <a:pPr lvl="0" indent="-45720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biological degradation of the sludge. </a:t>
            </a:r>
          </a:p>
          <a:p>
            <a:pPr lvl="0" indent="-457200" eaLnBrk="0" fontAlgn="base" hangingPunct="0">
              <a:spcBef>
                <a:spcPct val="0"/>
              </a:spcBef>
              <a:spcAft>
                <a:spcPct val="0"/>
              </a:spcAft>
              <a:buFont typeface="Arial" pitchFamily="34" charset="0"/>
              <a:buChar char="•"/>
            </a:pPr>
            <a:r>
              <a:rPr lang="en-US" sz="2400" dirty="0">
                <a:solidFill>
                  <a:schemeClr val="bg1"/>
                </a:solidFill>
                <a:ea typeface="Times New Roman" pitchFamily="18" charset="0"/>
                <a:cs typeface="Times New Roman" pitchFamily="18" charset="0"/>
              </a:rPr>
              <a:t>As sewage enters this type of tank, sedimentation occurs from </a:t>
            </a:r>
          </a:p>
          <a:p>
            <a:pPr lvl="0" indent="-45720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the upper portion, permitting a liquid with fewer suspended </a:t>
            </a:r>
          </a:p>
          <a:p>
            <a:pPr lvl="0" indent="-45720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solids to be discharged from the tank. </a:t>
            </a:r>
          </a:p>
          <a:p>
            <a:pPr lvl="0" indent="-457200" eaLnBrk="0" fontAlgn="base" hangingPunct="0">
              <a:spcBef>
                <a:spcPct val="0"/>
              </a:spcBef>
              <a:spcAft>
                <a:spcPct val="0"/>
              </a:spcAft>
              <a:buFont typeface="Arial" pitchFamily="34" charset="0"/>
              <a:buChar char="•"/>
            </a:pPr>
            <a:r>
              <a:rPr lang="en-US" sz="2400" dirty="0">
                <a:solidFill>
                  <a:schemeClr val="bg1"/>
                </a:solidFill>
                <a:ea typeface="Times New Roman" pitchFamily="18" charset="0"/>
                <a:cs typeface="Times New Roman" pitchFamily="18" charset="0"/>
              </a:rPr>
              <a:t>The sedimented solids are subject degradation by anaerobic </a:t>
            </a:r>
          </a:p>
          <a:p>
            <a:pPr lvl="0" indent="-45720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bacteria; hence the end products are still very unstable, i.e. </a:t>
            </a:r>
          </a:p>
          <a:p>
            <a:pPr lvl="0" indent="-45720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high in BOD and odorous. </a:t>
            </a:r>
          </a:p>
          <a:p>
            <a:pPr lvl="0" indent="-457200" eaLnBrk="0" fontAlgn="base" hangingPunct="0">
              <a:spcBef>
                <a:spcPct val="0"/>
              </a:spcBef>
              <a:spcAft>
                <a:spcPct val="0"/>
              </a:spcAft>
              <a:buFont typeface="Arial" pitchFamily="34" charset="0"/>
              <a:buChar char="•"/>
            </a:pPr>
            <a:r>
              <a:rPr lang="en-US" sz="2400" dirty="0">
                <a:solidFill>
                  <a:schemeClr val="bg1"/>
                </a:solidFill>
                <a:ea typeface="Times New Roman" pitchFamily="18" charset="0"/>
                <a:cs typeface="Times New Roman" pitchFamily="18" charset="0"/>
              </a:rPr>
              <a:t>The effluent from the septic tank is distributed under the soil </a:t>
            </a:r>
          </a:p>
          <a:p>
            <a:pPr lvl="0" indent="-45720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surface through a disposal field.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3" name="Rectangle 2"/>
          <p:cNvSpPr/>
          <p:nvPr/>
        </p:nvSpPr>
        <p:spPr>
          <a:xfrm>
            <a:off x="304800" y="304800"/>
            <a:ext cx="8458200" cy="3046988"/>
          </a:xfrm>
          <a:prstGeom prst="rect">
            <a:avLst/>
          </a:prstGeom>
        </p:spPr>
        <p:txBody>
          <a:bodyPr wrap="square">
            <a:spAutoFit/>
          </a:bodyPr>
          <a:lstStyle/>
          <a:p>
            <a:pPr lvl="0" indent="-457200" eaLnBrk="0" fontAlgn="base" hangingPunct="0">
              <a:spcBef>
                <a:spcPct val="0"/>
              </a:spcBef>
              <a:spcAft>
                <a:spcPct val="0"/>
              </a:spcAft>
              <a:buFont typeface="Arial" pitchFamily="34" charset="0"/>
              <a:buChar char="•"/>
            </a:pPr>
            <a:r>
              <a:rPr lang="en-US" sz="2400" dirty="0">
                <a:solidFill>
                  <a:prstClr val="black"/>
                </a:solidFill>
                <a:ea typeface="Times New Roman" pitchFamily="18" charset="0"/>
                <a:cs typeface="Times New Roman" pitchFamily="18" charset="0"/>
              </a:rPr>
              <a:t>Septic tanks are the most satisfactory method for disposing of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sewage from small installations, especially individual dwellings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and isolated rural buildings where public sewers are not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available. </a:t>
            </a:r>
          </a:p>
          <a:p>
            <a:pPr lvl="0" indent="-457200" eaLnBrk="0" fontAlgn="base" hangingPunct="0">
              <a:spcBef>
                <a:spcPct val="0"/>
              </a:spcBef>
              <a:spcAft>
                <a:spcPct val="0"/>
              </a:spcAft>
              <a:buFont typeface="Arial" pitchFamily="34" charset="0"/>
              <a:buChar char="•"/>
            </a:pPr>
            <a:r>
              <a:rPr lang="en-US" sz="2400" dirty="0">
                <a:solidFill>
                  <a:prstClr val="black"/>
                </a:solidFill>
                <a:ea typeface="Times New Roman" pitchFamily="18" charset="0"/>
                <a:cs typeface="Times New Roman" pitchFamily="18" charset="0"/>
              </a:rPr>
              <a:t>They cannot, however, be relied upon to eliminate pathogenic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microorganisms carried in the sewage. </a:t>
            </a:r>
          </a:p>
          <a:p>
            <a:pPr lvl="0" indent="-457200" eaLnBrk="0" fontAlgn="base" hangingPunct="0">
              <a:spcBef>
                <a:spcPct val="0"/>
              </a:spcBef>
              <a:spcAft>
                <a:spcPct val="0"/>
              </a:spcAft>
              <a:buFont typeface="Arial" pitchFamily="34" charset="0"/>
              <a:buChar char="•"/>
            </a:pPr>
            <a:r>
              <a:rPr lang="en-US" sz="2400" dirty="0">
                <a:solidFill>
                  <a:prstClr val="black"/>
                </a:solidFill>
                <a:ea typeface="Times New Roman" pitchFamily="18" charset="0"/>
                <a:cs typeface="Times New Roman" pitchFamily="18" charset="0"/>
              </a:rPr>
              <a:t>Consequently, it is imperative that the drainage from the tank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be prevented from contaminating the drinking-water supply.</a:t>
            </a:r>
            <a:endParaRPr lang="en-US" sz="2400" dirty="0">
              <a:solidFill>
                <a:prstClr val="black"/>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Rectangle 4"/>
          <p:cNvSpPr/>
          <p:nvPr/>
        </p:nvSpPr>
        <p:spPr>
          <a:xfrm>
            <a:off x="304800" y="228600"/>
            <a:ext cx="8534400" cy="6370975"/>
          </a:xfrm>
          <a:prstGeom prst="rect">
            <a:avLst/>
          </a:prstGeom>
        </p:spPr>
        <p:txBody>
          <a:bodyPr wrap="square">
            <a:spAutoFit/>
          </a:bodyPr>
          <a:lstStyle/>
          <a:p>
            <a:r>
              <a:rPr lang="en-US" sz="2400" b="1" dirty="0">
                <a:solidFill>
                  <a:srgbClr val="C00000"/>
                </a:solidFill>
              </a:rPr>
              <a:t>(2) Municipal Treatment Processes</a:t>
            </a:r>
          </a:p>
          <a:p>
            <a:r>
              <a:rPr lang="en-US" sz="2400" dirty="0">
                <a:solidFill>
                  <a:schemeClr val="bg1"/>
                </a:solidFill>
              </a:rPr>
              <a:t>      Municipal wastewater-treatment plants carry out a series of   </a:t>
            </a:r>
          </a:p>
          <a:p>
            <a:r>
              <a:rPr lang="en-US" sz="2400" dirty="0">
                <a:solidFill>
                  <a:schemeClr val="bg1"/>
                </a:solidFill>
              </a:rPr>
              <a:t>      treatment processes which may be summarized as follows:</a:t>
            </a:r>
          </a:p>
          <a:p>
            <a:pPr marL="457200" indent="-457200">
              <a:buAutoNum type="arabicPeriod"/>
            </a:pPr>
            <a:r>
              <a:rPr lang="en-US" sz="2400" b="1" dirty="0">
                <a:solidFill>
                  <a:srgbClr val="7030A0"/>
                </a:solidFill>
              </a:rPr>
              <a:t>Primary treatment</a:t>
            </a:r>
            <a:r>
              <a:rPr lang="en-US" sz="2400" dirty="0">
                <a:solidFill>
                  <a:schemeClr val="bg1"/>
                </a:solidFill>
              </a:rPr>
              <a:t>: To remove coarse solids and to accomplish </a:t>
            </a:r>
          </a:p>
          <a:p>
            <a:pPr marL="457200" indent="-457200"/>
            <a:r>
              <a:rPr lang="en-US" sz="2400" dirty="0">
                <a:solidFill>
                  <a:schemeClr val="bg1"/>
                </a:solidFill>
              </a:rPr>
              <a:t>       removal of "settleable" solids.</a:t>
            </a:r>
          </a:p>
          <a:p>
            <a:pPr marL="457200" indent="-457200">
              <a:buAutoNum type="arabicPeriod" startAt="2"/>
            </a:pPr>
            <a:r>
              <a:rPr lang="en-US" sz="2400" b="1" dirty="0">
                <a:solidFill>
                  <a:srgbClr val="7030A0"/>
                </a:solidFill>
              </a:rPr>
              <a:t>Secondary biological treatment</a:t>
            </a:r>
            <a:r>
              <a:rPr lang="en-US" sz="2400" b="1" dirty="0">
                <a:solidFill>
                  <a:schemeClr val="bg1"/>
                </a:solidFill>
              </a:rPr>
              <a:t>:</a:t>
            </a:r>
            <a:r>
              <a:rPr lang="en-US" sz="2400" dirty="0">
                <a:solidFill>
                  <a:schemeClr val="bg1"/>
                </a:solidFill>
              </a:rPr>
              <a:t> To adsorb and ultimately oxidize organic constituents of the wastewater. </a:t>
            </a:r>
            <a:r>
              <a:rPr lang="en-US" sz="2400" dirty="0" err="1">
                <a:solidFill>
                  <a:schemeClr val="bg1"/>
                </a:solidFill>
              </a:rPr>
              <a:t>i.e</a:t>
            </a:r>
            <a:r>
              <a:rPr lang="en-US" sz="2400" dirty="0">
                <a:solidFill>
                  <a:schemeClr val="bg1"/>
                </a:solidFill>
              </a:rPr>
              <a:t>, to reduce the BOD.</a:t>
            </a:r>
          </a:p>
          <a:p>
            <a:pPr marL="457200" indent="-457200">
              <a:buAutoNum type="arabicPeriod" startAt="2"/>
            </a:pPr>
            <a:r>
              <a:rPr lang="en-US" sz="2400" b="1" dirty="0">
                <a:solidFill>
                  <a:srgbClr val="7030A0"/>
                </a:solidFill>
              </a:rPr>
              <a:t>Advanced treatment : </a:t>
            </a:r>
            <a:r>
              <a:rPr lang="en-US" sz="2400" dirty="0">
                <a:solidFill>
                  <a:schemeClr val="bg1"/>
                </a:solidFill>
              </a:rPr>
              <a:t>To remove additional objectionable substances to further reduce BOD. includes removal of nutrients such as phosphorus and nitrogen.</a:t>
            </a:r>
          </a:p>
          <a:p>
            <a:pPr marL="457200" indent="-457200">
              <a:buAutoNum type="arabicPeriod" startAt="2"/>
            </a:pPr>
            <a:r>
              <a:rPr lang="en-US" sz="2400" b="1" dirty="0">
                <a:solidFill>
                  <a:srgbClr val="7030A0"/>
                </a:solidFill>
              </a:rPr>
              <a:t>Final treatment : </a:t>
            </a:r>
            <a:r>
              <a:rPr lang="en-US" sz="2400" dirty="0">
                <a:solidFill>
                  <a:schemeClr val="bg1"/>
                </a:solidFill>
              </a:rPr>
              <a:t>To disinfect and dispose of liquid effluent.</a:t>
            </a:r>
          </a:p>
          <a:p>
            <a:pPr marL="457200" indent="-457200">
              <a:buAutoNum type="arabicPeriod" startAt="2"/>
            </a:pPr>
            <a:r>
              <a:rPr lang="en-US" sz="2400" b="1" dirty="0">
                <a:solidFill>
                  <a:srgbClr val="7030A0"/>
                </a:solidFill>
              </a:rPr>
              <a:t>Solids processing </a:t>
            </a:r>
            <a:r>
              <a:rPr lang="en-US" sz="2400" b="1" dirty="0">
                <a:solidFill>
                  <a:schemeClr val="bg1"/>
                </a:solidFill>
              </a:rPr>
              <a:t>:</a:t>
            </a:r>
            <a:r>
              <a:rPr lang="en-US" sz="2400" dirty="0">
                <a:solidFill>
                  <a:schemeClr val="bg1"/>
                </a:solidFill>
              </a:rPr>
              <a:t> To stabilize solids removed from liquid processes to dewater solids, and ultimately to dispose of solids (land application, landfill, incineration).</a:t>
            </a:r>
          </a:p>
          <a:p>
            <a:pPr marL="457200" indent="-457200"/>
            <a:endParaRPr lang="en-US" sz="2400" dirty="0">
              <a:solidFill>
                <a:schemeClr val="bg1"/>
              </a:solidFill>
            </a:endParaRPr>
          </a:p>
          <a:p>
            <a:pPr marL="457200" indent="-457200"/>
            <a:r>
              <a:rPr lang="en-US" sz="2400" b="1" dirty="0">
                <a:solidFill>
                  <a:schemeClr val="bg1"/>
                </a:solidFill>
              </a:rPr>
              <a:t>Each of these processes is briefly described below</a:t>
            </a:r>
            <a:r>
              <a:rPr lang="en-US" sz="2400" dirty="0">
                <a:solidFill>
                  <a:schemeClr val="bg1"/>
                </a:solidFill>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3" name="Rectangle 2"/>
          <p:cNvSpPr/>
          <p:nvPr/>
        </p:nvSpPr>
        <p:spPr>
          <a:xfrm>
            <a:off x="381000" y="228600"/>
            <a:ext cx="8458200" cy="4524315"/>
          </a:xfrm>
          <a:prstGeom prst="rect">
            <a:avLst/>
          </a:prstGeom>
        </p:spPr>
        <p:txBody>
          <a:bodyPr wrap="square">
            <a:spAutoFit/>
          </a:bodyPr>
          <a:lstStyle/>
          <a:p>
            <a:pPr marL="457200" indent="-457200">
              <a:buAutoNum type="arabicPeriod"/>
            </a:pPr>
            <a:r>
              <a:rPr lang="en-US" sz="2400" b="1" dirty="0">
                <a:solidFill>
                  <a:srgbClr val="7030A0"/>
                </a:solidFill>
              </a:rPr>
              <a:t>Primary treatment (Physical treatment)</a:t>
            </a:r>
          </a:p>
          <a:p>
            <a:pPr marL="457200" indent="-457200"/>
            <a:r>
              <a:rPr lang="en-US" sz="2400" b="1" dirty="0">
                <a:solidFill>
                  <a:srgbClr val="7030A0"/>
                </a:solidFill>
              </a:rPr>
              <a:t>       </a:t>
            </a:r>
            <a:r>
              <a:rPr lang="en-US" sz="2400" dirty="0">
                <a:solidFill>
                  <a:schemeClr val="bg1"/>
                </a:solidFill>
              </a:rPr>
              <a:t>Wastewater as it arrives at a wastewater disposal plant is first treated to remove coarse solid materials by a variety of mechanical techniques including screening grinding, and grit chambers. Subsequent to this it is treated to remove settleable solids.</a:t>
            </a:r>
          </a:p>
          <a:p>
            <a:pPr marL="457200" indent="-457200"/>
            <a:r>
              <a:rPr lang="en-US" sz="2400" dirty="0">
                <a:solidFill>
                  <a:schemeClr val="bg1"/>
                </a:solidFill>
              </a:rPr>
              <a:t>       </a:t>
            </a:r>
            <a:r>
              <a:rPr lang="en-US" sz="2400" b="1" dirty="0">
                <a:solidFill>
                  <a:srgbClr val="C00000"/>
                </a:solidFill>
              </a:rPr>
              <a:t>Sedimentation</a:t>
            </a:r>
            <a:r>
              <a:rPr lang="en-US" sz="2400" dirty="0">
                <a:solidFill>
                  <a:schemeClr val="bg1"/>
                </a:solidFill>
              </a:rPr>
              <a:t> </a:t>
            </a:r>
          </a:p>
          <a:p>
            <a:pPr marL="457200" indent="-457200"/>
            <a:r>
              <a:rPr lang="en-US" sz="2400" dirty="0">
                <a:solidFill>
                  <a:schemeClr val="bg1"/>
                </a:solidFill>
              </a:rPr>
              <a:t>       Sedimentation units (tanks, basins, or mechanical devices)</a:t>
            </a:r>
          </a:p>
          <a:p>
            <a:pPr marL="457200" indent="-457200"/>
            <a:r>
              <a:rPr lang="en-US" sz="2400" dirty="0">
                <a:solidFill>
                  <a:schemeClr val="bg1"/>
                </a:solidFill>
              </a:rPr>
              <a:t>       provide the means for concentrating and collecting the particulate material referred to as sludge. Following sedimentation, the sludge and the liquid effluent are processed separately.</a:t>
            </a:r>
            <a:endParaRPr lang="en-US"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5632311"/>
          </a:xfrm>
          <a:prstGeom prst="rect">
            <a:avLst/>
          </a:prstGeom>
        </p:spPr>
        <p:txBody>
          <a:bodyPr wrap="square">
            <a:spAutoFit/>
          </a:bodyPr>
          <a:lstStyle/>
          <a:p>
            <a:r>
              <a:rPr lang="en-US" sz="2400" b="1" dirty="0">
                <a:solidFill>
                  <a:srgbClr val="7030A0"/>
                </a:solidFill>
              </a:rPr>
              <a:t>Secondary treatment (Biological treatment) </a:t>
            </a:r>
          </a:p>
          <a:p>
            <a:r>
              <a:rPr lang="en-US" sz="2400" dirty="0">
                <a:solidFill>
                  <a:schemeClr val="bg1"/>
                </a:solidFill>
              </a:rPr>
              <a:t>Secondary treatment processes accomplish oxidation of the organic material in the liquid wastewater by microbial activity. </a:t>
            </a:r>
          </a:p>
          <a:p>
            <a:r>
              <a:rPr lang="en-US" sz="2400" dirty="0">
                <a:solidFill>
                  <a:schemeClr val="bg1"/>
                </a:solidFill>
              </a:rPr>
              <a:t>The oxidation methods employed are:</a:t>
            </a:r>
          </a:p>
          <a:p>
            <a:pPr marL="457200" indent="-457200">
              <a:buAutoNum type="arabicPeriod"/>
            </a:pPr>
            <a:r>
              <a:rPr lang="en-US" sz="2400" dirty="0">
                <a:solidFill>
                  <a:schemeClr val="bg1"/>
                </a:solidFill>
              </a:rPr>
              <a:t>Filtration by intermittent sand filters, contact filters, and trickling filters. </a:t>
            </a:r>
          </a:p>
          <a:p>
            <a:pPr marL="457200" indent="-457200">
              <a:buAutoNum type="arabicPeriod"/>
            </a:pPr>
            <a:r>
              <a:rPr lang="en-US" sz="2400" dirty="0">
                <a:solidFill>
                  <a:schemeClr val="bg1"/>
                </a:solidFill>
              </a:rPr>
              <a:t>Aeration by the activated sludge process or by contact aerators.</a:t>
            </a:r>
          </a:p>
          <a:p>
            <a:pPr marL="457200" indent="-457200">
              <a:buAutoNum type="arabicPeriod"/>
            </a:pPr>
            <a:r>
              <a:rPr lang="en-US" sz="2400" dirty="0">
                <a:solidFill>
                  <a:schemeClr val="bg1"/>
                </a:solidFill>
              </a:rPr>
              <a:t>Oxidation ponds. </a:t>
            </a:r>
          </a:p>
          <a:p>
            <a:pPr marL="457200" indent="-457200"/>
            <a:r>
              <a:rPr lang="en-US" sz="2400" b="1" dirty="0">
                <a:solidFill>
                  <a:srgbClr val="C00000"/>
                </a:solidFill>
              </a:rPr>
              <a:t>The Trickling Filter</a:t>
            </a:r>
            <a:r>
              <a:rPr lang="en-US" sz="2400" dirty="0">
                <a:solidFill>
                  <a:schemeClr val="bg1"/>
                </a:solidFill>
              </a:rPr>
              <a:t>. </a:t>
            </a:r>
          </a:p>
          <a:p>
            <a:pPr marL="457200" indent="-457200"/>
            <a:r>
              <a:rPr lang="en-US" sz="2400" dirty="0">
                <a:solidFill>
                  <a:schemeClr val="bg1"/>
                </a:solidFill>
              </a:rPr>
              <a:t>The trickling filter consists of a bed of crushed stone, gravel. slag,</a:t>
            </a:r>
          </a:p>
          <a:p>
            <a:pPr marL="457200" indent="-457200"/>
            <a:r>
              <a:rPr lang="en-US" sz="2400" dirty="0">
                <a:solidFill>
                  <a:schemeClr val="bg1"/>
                </a:solidFill>
              </a:rPr>
              <a:t>or synthetic material with drains at the bottom of the tank. </a:t>
            </a:r>
          </a:p>
          <a:p>
            <a:pPr marL="457200" indent="-457200"/>
            <a:r>
              <a:rPr lang="en-US" sz="2400" dirty="0">
                <a:solidFill>
                  <a:schemeClr val="bg1"/>
                </a:solidFill>
              </a:rPr>
              <a:t>Trickling filters have been described as "a pile of rocks over which </a:t>
            </a:r>
          </a:p>
          <a:p>
            <a:pPr marL="457200" indent="-457200"/>
            <a:r>
              <a:rPr lang="en-US" sz="2400" dirty="0">
                <a:solidFill>
                  <a:schemeClr val="bg1"/>
                </a:solidFill>
              </a:rPr>
              <a:t>sewage or organic wastes slowly trickle." The liquid sewage is </a:t>
            </a:r>
          </a:p>
          <a:p>
            <a:pPr marL="457200" indent="-457200"/>
            <a:r>
              <a:rPr lang="en-US" sz="2400" dirty="0">
                <a:solidFill>
                  <a:schemeClr val="bg1"/>
                </a:solidFill>
              </a:rPr>
              <a:t>sprayed over the surface of the bed either by a rotating arm or </a:t>
            </a:r>
          </a:p>
          <a:p>
            <a:pPr marL="457200" indent="-457200"/>
            <a:r>
              <a:rPr lang="en-US" sz="2400" dirty="0">
                <a:solidFill>
                  <a:schemeClr val="bg1"/>
                </a:solidFill>
              </a:rPr>
              <a:t>through nozzles. The spraying saturates the liquid with oxygen. </a:t>
            </a:r>
            <a:endParaRPr lang="en-US"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534400" cy="4524315"/>
          </a:xfrm>
          <a:prstGeom prst="rect">
            <a:avLst/>
          </a:prstGeom>
        </p:spPr>
        <p:txBody>
          <a:bodyPr wrap="square">
            <a:spAutoFit/>
          </a:bodyPr>
          <a:lstStyle/>
          <a:p>
            <a:pPr marL="457200" lvl="0" indent="-457200"/>
            <a:r>
              <a:rPr lang="en-US" sz="2400" dirty="0">
                <a:solidFill>
                  <a:prstClr val="black"/>
                </a:solidFill>
              </a:rPr>
              <a:t>Intermittent application of the sewage permits maintenance of </a:t>
            </a:r>
          </a:p>
          <a:p>
            <a:pPr marL="457200" lvl="0" indent="-457200"/>
            <a:r>
              <a:rPr lang="en-US" sz="2400" dirty="0">
                <a:solidFill>
                  <a:prstClr val="black"/>
                </a:solidFill>
              </a:rPr>
              <a:t>aerobic conditions in the bed. The filtering medium of the tank </a:t>
            </a:r>
          </a:p>
          <a:p>
            <a:pPr marL="457200" lvl="0" indent="-457200"/>
            <a:r>
              <a:rPr lang="en-US" sz="2400" dirty="0">
                <a:solidFill>
                  <a:prstClr val="black"/>
                </a:solidFill>
              </a:rPr>
              <a:t>becomes coated with a microbial flora, the </a:t>
            </a:r>
            <a:r>
              <a:rPr lang="en-US" sz="2400" dirty="0" err="1">
                <a:solidFill>
                  <a:prstClr val="black"/>
                </a:solidFill>
              </a:rPr>
              <a:t>zoogloeal</a:t>
            </a:r>
            <a:r>
              <a:rPr lang="en-US" sz="2400" dirty="0">
                <a:solidFill>
                  <a:prstClr val="black"/>
                </a:solidFill>
              </a:rPr>
              <a:t> film, which </a:t>
            </a:r>
          </a:p>
          <a:p>
            <a:pPr marL="457200" lvl="0" indent="-457200"/>
            <a:r>
              <a:rPr lang="en-US" sz="2400" dirty="0">
                <a:solidFill>
                  <a:prstClr val="black"/>
                </a:solidFill>
              </a:rPr>
              <a:t>consists of bacteria, fungi. protozoa. and algae. As the sewage </a:t>
            </a:r>
          </a:p>
          <a:p>
            <a:pPr marL="457200" lvl="0" indent="-457200"/>
            <a:r>
              <a:rPr lang="en-US" sz="2400" dirty="0">
                <a:solidFill>
                  <a:prstClr val="black"/>
                </a:solidFill>
              </a:rPr>
              <a:t>seeps over these surfaces, the microorganisms adsorb and </a:t>
            </a:r>
          </a:p>
          <a:p>
            <a:pPr marL="457200" lvl="0" indent="-457200"/>
            <a:r>
              <a:rPr lang="en-US" sz="2400" dirty="0">
                <a:solidFill>
                  <a:prstClr val="black"/>
                </a:solidFill>
              </a:rPr>
              <a:t>metabolize the organic constituents to more stable end products. </a:t>
            </a:r>
          </a:p>
          <a:p>
            <a:pPr marL="457200" lvl="0" indent="-457200"/>
            <a:r>
              <a:rPr lang="en-US" sz="2400" dirty="0">
                <a:solidFill>
                  <a:prstClr val="black"/>
                </a:solidFill>
              </a:rPr>
              <a:t>This operation may be regarded as a stationary microbial culture </a:t>
            </a:r>
          </a:p>
          <a:p>
            <a:pPr marL="457200" lvl="0" indent="-457200"/>
            <a:r>
              <a:rPr lang="en-US" sz="2400" dirty="0">
                <a:solidFill>
                  <a:prstClr val="black"/>
                </a:solidFill>
              </a:rPr>
              <a:t>(on the stones) fed by a continuous supply of nutrients (organic </a:t>
            </a:r>
          </a:p>
          <a:p>
            <a:pPr marL="457200" lvl="0" indent="-457200"/>
            <a:r>
              <a:rPr lang="en-US" sz="2400" dirty="0">
                <a:solidFill>
                  <a:prstClr val="black"/>
                </a:solidFill>
              </a:rPr>
              <a:t>constituents of the sewage).</a:t>
            </a:r>
          </a:p>
          <a:p>
            <a:pPr marL="457200" lvl="0" indent="-457200"/>
            <a:r>
              <a:rPr lang="en-US" sz="2400" dirty="0">
                <a:solidFill>
                  <a:prstClr val="black"/>
                </a:solidFill>
              </a:rPr>
              <a:t>A newly constructed bed must acquire the </a:t>
            </a:r>
            <a:r>
              <a:rPr lang="en-US" sz="2400" dirty="0" err="1">
                <a:solidFill>
                  <a:prstClr val="black"/>
                </a:solidFill>
              </a:rPr>
              <a:t>zoogloeal</a:t>
            </a:r>
            <a:r>
              <a:rPr lang="en-US" sz="2400" dirty="0">
                <a:solidFill>
                  <a:prstClr val="black"/>
                </a:solidFill>
              </a:rPr>
              <a:t> film before it </a:t>
            </a:r>
          </a:p>
          <a:p>
            <a:pPr marL="457200" lvl="0" indent="-457200"/>
            <a:r>
              <a:rPr lang="en-US" sz="2400" dirty="0">
                <a:solidFill>
                  <a:prstClr val="black"/>
                </a:solidFill>
              </a:rPr>
              <a:t>can function efficiently. This requires operation over a period of a </a:t>
            </a:r>
          </a:p>
          <a:p>
            <a:pPr marL="457200" lvl="0" indent="-457200"/>
            <a:r>
              <a:rPr lang="en-US" sz="2400" dirty="0">
                <a:solidFill>
                  <a:prstClr val="black"/>
                </a:solidFill>
              </a:rPr>
              <a:t>few weeks.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81000" y="228600"/>
            <a:ext cx="8458200" cy="2677656"/>
          </a:xfrm>
          <a:prstGeom prst="rect">
            <a:avLst/>
          </a:prstGeom>
        </p:spPr>
        <p:txBody>
          <a:bodyPr wrap="square">
            <a:spAutoFit/>
          </a:bodyPr>
          <a:lstStyle/>
          <a:p>
            <a:pPr marL="457200" lvl="0" indent="-457200"/>
            <a:r>
              <a:rPr lang="en-US" sz="2400" dirty="0">
                <a:solidFill>
                  <a:prstClr val="black"/>
                </a:solidFill>
              </a:rPr>
              <a:t>The upper region of the trickling filter is favorable for the growth </a:t>
            </a:r>
          </a:p>
          <a:p>
            <a:pPr marL="457200" lvl="0" indent="-457200"/>
            <a:r>
              <a:rPr lang="en-US" sz="2400" dirty="0">
                <a:solidFill>
                  <a:prstClr val="black"/>
                </a:solidFill>
              </a:rPr>
              <a:t>of algae, and at times their growth may become so extensive that </a:t>
            </a:r>
          </a:p>
          <a:p>
            <a:pPr marL="457200" lvl="0" indent="-457200"/>
            <a:r>
              <a:rPr lang="en-US" sz="2400" dirty="0">
                <a:solidFill>
                  <a:prstClr val="black"/>
                </a:solidFill>
              </a:rPr>
              <a:t>it impairs the operation of the filter. Many species of protozoa and </a:t>
            </a:r>
          </a:p>
          <a:p>
            <a:pPr marL="457200" lvl="0" indent="-457200"/>
            <a:r>
              <a:rPr lang="en-US" sz="2400" dirty="0">
                <a:solidFill>
                  <a:prstClr val="black"/>
                </a:solidFill>
              </a:rPr>
              <a:t>fungi occur throughout the filter, their numbers are influenced in </a:t>
            </a:r>
          </a:p>
          <a:p>
            <a:pPr marL="457200" lvl="0" indent="-457200"/>
            <a:r>
              <a:rPr lang="en-US" sz="2400" dirty="0">
                <a:solidFill>
                  <a:prstClr val="black"/>
                </a:solidFill>
              </a:rPr>
              <a:t>part by the availability of oxygen and nutrients. It is apparent that </a:t>
            </a:r>
          </a:p>
          <a:p>
            <a:pPr marL="457200" lvl="0" indent="-457200"/>
            <a:r>
              <a:rPr lang="en-US" sz="2400" dirty="0">
                <a:solidFill>
                  <a:prstClr val="black"/>
                </a:solidFill>
              </a:rPr>
              <a:t>the microbial activities and interactions are extremely complex in </a:t>
            </a:r>
          </a:p>
          <a:p>
            <a:pPr marL="457200" lvl="0" indent="-457200"/>
            <a:r>
              <a:rPr lang="en-US" sz="2400" dirty="0">
                <a:solidFill>
                  <a:prstClr val="black"/>
                </a:solidFill>
              </a:rPr>
              <a:t>such a heterogeneous environment. </a:t>
            </a:r>
            <a:endParaRPr lang="en-US" dirty="0">
              <a:solidFill>
                <a:prstClr val="black"/>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610600" cy="5386090"/>
          </a:xfrm>
          <a:prstGeom prst="rect">
            <a:avLst/>
          </a:prstGeom>
        </p:spPr>
        <p:txBody>
          <a:bodyPr wrap="square">
            <a:spAutoFit/>
          </a:bodyPr>
          <a:lstStyle/>
          <a:p>
            <a:pPr eaLnBrk="0" fontAlgn="base" hangingPunct="0">
              <a:spcBef>
                <a:spcPct val="0"/>
              </a:spcBef>
              <a:spcAft>
                <a:spcPct val="0"/>
              </a:spcAft>
            </a:pPr>
            <a:r>
              <a:rPr lang="en-US" sz="2800" b="1" dirty="0">
                <a:solidFill>
                  <a:srgbClr val="FF0000"/>
                </a:solidFill>
                <a:ea typeface="Times New Roman" pitchFamily="18" charset="0"/>
                <a:cs typeface="Times New Roman" pitchFamily="18" charset="0"/>
              </a:rPr>
              <a:t> Liquid waste management</a:t>
            </a:r>
            <a:r>
              <a:rPr lang="en-US" sz="2800" dirty="0">
                <a:solidFill>
                  <a:schemeClr val="bg1"/>
                </a:solidFill>
                <a:ea typeface="Times New Roman" pitchFamily="18" charset="0"/>
                <a:cs typeface="Times New Roman" pitchFamily="18" charset="0"/>
              </a:rPr>
              <a:t> </a:t>
            </a:r>
          </a:p>
          <a:p>
            <a:pPr eaLnBrk="0" fontAlgn="base" hangingPunct="0">
              <a:spcBef>
                <a:spcPct val="0"/>
              </a:spcBef>
              <a:spcAft>
                <a:spcPct val="0"/>
              </a:spcAft>
            </a:pPr>
            <a:endParaRPr lang="en-US" sz="2800" dirty="0">
              <a:solidFill>
                <a:schemeClr val="bg1"/>
              </a:solidFill>
              <a:ea typeface="Times New Roman" pitchFamily="18" charset="0"/>
              <a:cs typeface="Times New Roman" pitchFamily="18" charset="0"/>
            </a:endParaRPr>
          </a:p>
          <a:p>
            <a:pPr eaLnBrk="0" fontAlgn="base" hangingPunct="0">
              <a:spcBef>
                <a:spcPct val="0"/>
              </a:spcBef>
              <a:spcAft>
                <a:spcPct val="0"/>
              </a:spcAft>
            </a:pPr>
            <a:r>
              <a:rPr lang="en-US" sz="2400" b="1" dirty="0">
                <a:solidFill>
                  <a:srgbClr val="7030A0"/>
                </a:solidFill>
                <a:ea typeface="Times New Roman" pitchFamily="18" charset="0"/>
                <a:cs typeface="Times New Roman" pitchFamily="18" charset="0"/>
              </a:rPr>
              <a:t>Composition and strength of sewage (BOD and COD</a:t>
            </a:r>
            <a:r>
              <a:rPr lang="en-US" sz="2400" dirty="0">
                <a:solidFill>
                  <a:schemeClr val="bg1"/>
                </a:solidFill>
                <a:ea typeface="Times New Roman" pitchFamily="18" charset="0"/>
                <a:cs typeface="Times New Roman" pitchFamily="18" charset="0"/>
              </a:rPr>
              <a:t>)</a:t>
            </a:r>
          </a:p>
          <a:p>
            <a:pPr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a:t>
            </a:r>
          </a:p>
          <a:p>
            <a:pPr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Wastewater is the used water supply of a community and</a:t>
            </a:r>
          </a:p>
          <a:p>
            <a:pPr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consists of: </a:t>
            </a:r>
          </a:p>
          <a:p>
            <a:pPr marL="457200" indent="-457200" eaLnBrk="0" fontAlgn="base" hangingPunct="0">
              <a:spcBef>
                <a:spcPct val="0"/>
              </a:spcBef>
              <a:spcAft>
                <a:spcPct val="0"/>
              </a:spcAft>
              <a:buAutoNum type="arabicPeriod"/>
            </a:pPr>
            <a:r>
              <a:rPr lang="en-US" sz="2400" dirty="0">
                <a:solidFill>
                  <a:schemeClr val="bg1"/>
                </a:solidFill>
                <a:ea typeface="Times New Roman" pitchFamily="18" charset="0"/>
                <a:cs typeface="Times New Roman" pitchFamily="18" charset="0"/>
              </a:rPr>
              <a:t>Domestic waterborne wastes, wastewater or sewage, including human excrement and wash waters everything that goes down the drains of a home and into a sewerage system.</a:t>
            </a:r>
          </a:p>
          <a:p>
            <a:pPr marL="457200" indent="-457200" eaLnBrk="0" fontAlgn="base" hangingPunct="0">
              <a:spcBef>
                <a:spcPct val="0"/>
              </a:spcBef>
              <a:spcAft>
                <a:spcPct val="0"/>
              </a:spcAft>
              <a:buAutoNum type="arabicPeriod"/>
            </a:pPr>
            <a:r>
              <a:rPr lang="en-US" sz="2400" dirty="0">
                <a:solidFill>
                  <a:schemeClr val="bg1"/>
                </a:solidFill>
                <a:ea typeface="Times New Roman" pitchFamily="18" charset="0"/>
                <a:cs typeface="Times New Roman" pitchFamily="18" charset="0"/>
              </a:rPr>
              <a:t>Industrial waterborne wastes such as acids, oil, greases, and animal and vegetable matter discharged by factories. </a:t>
            </a:r>
          </a:p>
          <a:p>
            <a:pPr marL="457200" indent="-457200" eaLnBrk="0" fontAlgn="base" hangingPunct="0">
              <a:spcBef>
                <a:spcPct val="0"/>
              </a:spcBef>
              <a:spcAft>
                <a:spcPct val="0"/>
              </a:spcAft>
              <a:buAutoNum type="arabicPeriod"/>
            </a:pPr>
            <a:r>
              <a:rPr lang="en-US" sz="2400" dirty="0">
                <a:solidFill>
                  <a:schemeClr val="bg1"/>
                </a:solidFill>
                <a:ea typeface="Times New Roman" pitchFamily="18" charset="0"/>
                <a:cs typeface="Times New Roman" pitchFamily="18" charset="0"/>
              </a:rPr>
              <a:t>Ground, surface, and atmospheric waters that enter the sewerage system.</a:t>
            </a:r>
          </a:p>
          <a:p>
            <a:pPr indent="-457200" eaLnBrk="0" fontAlgn="base" hangingPunct="0">
              <a:spcBef>
                <a:spcPct val="0"/>
              </a:spcBef>
              <a:spcAft>
                <a:spcPct val="0"/>
              </a:spcAft>
            </a:pPr>
            <a:r>
              <a:rPr lang="en-US" sz="2400" dirty="0">
                <a:solidFill>
                  <a:schemeClr val="bg1"/>
                </a:solidFill>
                <a:ea typeface="Times New Roman" pitchFamily="18" charset="0"/>
                <a:cs typeface="Times New Roman" pitchFamily="18" charset="0"/>
              </a:rPr>
              <a:t> </a:t>
            </a:r>
            <a:endParaRPr lang="en-US" sz="2400" b="1"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70093"/>
            <a:ext cx="8534400" cy="6001643"/>
          </a:xfrm>
          <a:prstGeom prst="rect">
            <a:avLst/>
          </a:prstGeom>
        </p:spPr>
        <p:txBody>
          <a:bodyPr wrap="square">
            <a:spAutoFit/>
          </a:bodyPr>
          <a:lstStyle/>
          <a:p>
            <a:pPr marL="457200" lvl="0" indent="-457200"/>
            <a:r>
              <a:rPr lang="en-US" sz="2400" b="1" dirty="0">
                <a:solidFill>
                  <a:srgbClr val="C00000"/>
                </a:solidFill>
              </a:rPr>
              <a:t>The Activated-Sludge Process </a:t>
            </a:r>
          </a:p>
          <a:p>
            <a:pPr marL="457200" lvl="0" indent="-457200"/>
            <a:r>
              <a:rPr lang="en-US" sz="2400" dirty="0">
                <a:solidFill>
                  <a:prstClr val="black"/>
                </a:solidFill>
              </a:rPr>
              <a:t>Vigorous aeration of sewage results in the formation of a </a:t>
            </a:r>
            <a:r>
              <a:rPr lang="en-US" sz="2400" dirty="0" err="1">
                <a:solidFill>
                  <a:prstClr val="black"/>
                </a:solidFill>
              </a:rPr>
              <a:t>floc</a:t>
            </a:r>
            <a:r>
              <a:rPr lang="en-US" sz="2400" dirty="0">
                <a:solidFill>
                  <a:prstClr val="black"/>
                </a:solidFill>
              </a:rPr>
              <a:t>: the </a:t>
            </a:r>
          </a:p>
          <a:p>
            <a:pPr marL="457200" lvl="0" indent="-457200"/>
            <a:r>
              <a:rPr lang="en-US" sz="2400" dirty="0">
                <a:solidFill>
                  <a:prstClr val="black"/>
                </a:solidFill>
              </a:rPr>
              <a:t>finely suspended and colloidal matter of sewage forms aggregates </a:t>
            </a:r>
          </a:p>
          <a:p>
            <a:pPr marL="457200" lvl="0" indent="-457200"/>
            <a:r>
              <a:rPr lang="en-US" sz="2400" dirty="0">
                <a:solidFill>
                  <a:prstClr val="black"/>
                </a:solidFill>
              </a:rPr>
              <a:t>designated as floccules. If this </a:t>
            </a:r>
            <a:r>
              <a:rPr lang="en-US" sz="2400" dirty="0" err="1">
                <a:solidFill>
                  <a:prstClr val="black"/>
                </a:solidFill>
              </a:rPr>
              <a:t>floc</a:t>
            </a:r>
            <a:r>
              <a:rPr lang="en-US" sz="2400" dirty="0">
                <a:solidFill>
                  <a:prstClr val="black"/>
                </a:solidFill>
              </a:rPr>
              <a:t> is permitted to settle and then </a:t>
            </a:r>
          </a:p>
          <a:p>
            <a:pPr marL="457200" lvl="0" indent="-457200"/>
            <a:r>
              <a:rPr lang="en-US" sz="2400" dirty="0">
                <a:solidFill>
                  <a:prstClr val="black"/>
                </a:solidFill>
              </a:rPr>
              <a:t>added to fresh sewage that is again vigorously aerated, flocculation </a:t>
            </a:r>
          </a:p>
          <a:p>
            <a:pPr marL="457200" lvl="0" indent="-457200"/>
            <a:r>
              <a:rPr lang="en-US" sz="2400" dirty="0">
                <a:solidFill>
                  <a:prstClr val="black"/>
                </a:solidFill>
              </a:rPr>
              <a:t>occurs in a shorter time than before. By repetition of this process, </a:t>
            </a:r>
          </a:p>
          <a:p>
            <a:pPr marL="457200" lvl="0" indent="-457200"/>
            <a:r>
              <a:rPr lang="en-US" sz="2400" dirty="0">
                <a:solidFill>
                  <a:prstClr val="black"/>
                </a:solidFill>
              </a:rPr>
              <a:t>i.e. addition of sedimented </a:t>
            </a:r>
            <a:r>
              <a:rPr lang="en-US" sz="2400" dirty="0" err="1">
                <a:solidFill>
                  <a:prstClr val="black"/>
                </a:solidFill>
              </a:rPr>
              <a:t>floc</a:t>
            </a:r>
            <a:r>
              <a:rPr lang="en-US" sz="2400" dirty="0">
                <a:solidFill>
                  <a:prstClr val="black"/>
                </a:solidFill>
              </a:rPr>
              <a:t> to fresh sewage, aeration, </a:t>
            </a:r>
          </a:p>
          <a:p>
            <a:pPr marL="457200" lvl="0" indent="-457200"/>
            <a:r>
              <a:rPr lang="en-US" sz="2400" dirty="0">
                <a:solidFill>
                  <a:prstClr val="black"/>
                </a:solidFill>
              </a:rPr>
              <a:t>sedimentation, addition of sediment to fresh sewage aeration, etc., </a:t>
            </a:r>
          </a:p>
          <a:p>
            <a:pPr marL="457200" lvl="0" indent="-457200"/>
            <a:r>
              <a:rPr lang="en-US" sz="2400" dirty="0">
                <a:solidFill>
                  <a:prstClr val="black"/>
                </a:solidFill>
              </a:rPr>
              <a:t>a stage is reached where complete flocculation of the fresh sewage </a:t>
            </a:r>
          </a:p>
          <a:p>
            <a:pPr marL="457200" lvl="0" indent="-457200"/>
            <a:r>
              <a:rPr lang="en-US" sz="2400" dirty="0">
                <a:solidFill>
                  <a:prstClr val="black"/>
                </a:solidFill>
              </a:rPr>
              <a:t>occurs very quickly e.g. a few hours. </a:t>
            </a:r>
          </a:p>
          <a:p>
            <a:pPr marL="457200" lvl="0" indent="-457200"/>
            <a:r>
              <a:rPr lang="en-US" sz="2400" dirty="0">
                <a:solidFill>
                  <a:prstClr val="black"/>
                </a:solidFill>
              </a:rPr>
              <a:t>These particles of </a:t>
            </a:r>
            <a:r>
              <a:rPr lang="en-US" sz="2400" dirty="0" err="1">
                <a:solidFill>
                  <a:prstClr val="black"/>
                </a:solidFill>
              </a:rPr>
              <a:t>floc</a:t>
            </a:r>
            <a:r>
              <a:rPr lang="en-US" sz="2400" dirty="0">
                <a:solidFill>
                  <a:prstClr val="black"/>
                </a:solidFill>
              </a:rPr>
              <a:t>, i.e., "activated sludge." contain large </a:t>
            </a:r>
          </a:p>
          <a:p>
            <a:pPr marL="457200" lvl="0" indent="-457200"/>
            <a:r>
              <a:rPr lang="en-US" sz="2400" dirty="0">
                <a:solidFill>
                  <a:prstClr val="black"/>
                </a:solidFill>
              </a:rPr>
              <a:t>numbers of very actively metabolizing bacteria, together with </a:t>
            </a:r>
          </a:p>
          <a:p>
            <a:pPr marL="457200" lvl="0" indent="-457200"/>
            <a:r>
              <a:rPr lang="en-US" sz="2400" dirty="0">
                <a:solidFill>
                  <a:prstClr val="black"/>
                </a:solidFill>
              </a:rPr>
              <a:t>yeasts, molds, and protozoa. This combination of microbial growth </a:t>
            </a:r>
          </a:p>
          <a:p>
            <a:pPr marL="457200" lvl="0" indent="-457200"/>
            <a:r>
              <a:rPr lang="en-US" sz="2400" dirty="0">
                <a:solidFill>
                  <a:prstClr val="black"/>
                </a:solidFill>
              </a:rPr>
              <a:t>is very effective in the oxidation of organic compounds. </a:t>
            </a:r>
          </a:p>
          <a:p>
            <a:pPr marL="457200" lvl="0" indent="-457200"/>
            <a:r>
              <a:rPr lang="en-US" sz="2400" dirty="0">
                <a:solidFill>
                  <a:prstClr val="black"/>
                </a:solidFill>
              </a:rPr>
              <a:t>A poor settlement of activated-sludge </a:t>
            </a:r>
            <a:r>
              <a:rPr lang="en-US" sz="2400" dirty="0" err="1">
                <a:solidFill>
                  <a:prstClr val="black"/>
                </a:solidFill>
              </a:rPr>
              <a:t>flocs</a:t>
            </a:r>
            <a:r>
              <a:rPr lang="en-US" sz="2400" dirty="0">
                <a:solidFill>
                  <a:prstClr val="black"/>
                </a:solidFill>
              </a:rPr>
              <a:t> adversely affects </a:t>
            </a:r>
          </a:p>
          <a:p>
            <a:pPr marL="457200" lvl="0" indent="-457200"/>
            <a:r>
              <a:rPr lang="en-US" sz="2400" dirty="0">
                <a:solidFill>
                  <a:prstClr val="black"/>
                </a:solidFill>
              </a:rPr>
              <a:t>performance of a sewage treatment plant.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5262979"/>
          </a:xfrm>
          <a:prstGeom prst="rect">
            <a:avLst/>
          </a:prstGeom>
        </p:spPr>
        <p:txBody>
          <a:bodyPr wrap="square">
            <a:spAutoFit/>
          </a:bodyPr>
          <a:lstStyle/>
          <a:p>
            <a:pPr marL="457200" lvl="0" indent="-457200"/>
            <a:r>
              <a:rPr lang="en-US" sz="2400" dirty="0">
                <a:solidFill>
                  <a:prstClr val="black"/>
                </a:solidFill>
              </a:rPr>
              <a:t>The sludge becomes more voluminous and is difficult to control. </a:t>
            </a:r>
          </a:p>
          <a:p>
            <a:pPr marL="457200" lvl="0" indent="-457200"/>
            <a:r>
              <a:rPr lang="en-US" sz="2400" dirty="0">
                <a:solidFill>
                  <a:prstClr val="black"/>
                </a:solidFill>
              </a:rPr>
              <a:t>The principal reason for poor settling (bulking) of activated sludge </a:t>
            </a:r>
          </a:p>
          <a:p>
            <a:pPr marL="457200" lvl="0" indent="-457200"/>
            <a:r>
              <a:rPr lang="en-US" sz="2400" dirty="0">
                <a:solidFill>
                  <a:prstClr val="black"/>
                </a:solidFill>
              </a:rPr>
              <a:t>is the growth of filamentous microorganisms. Many different </a:t>
            </a:r>
          </a:p>
          <a:p>
            <a:pPr marL="457200" lvl="0" indent="-457200"/>
            <a:r>
              <a:rPr lang="en-US" sz="2400" dirty="0">
                <a:solidFill>
                  <a:prstClr val="black"/>
                </a:solidFill>
              </a:rPr>
              <a:t>species of microorganisms have been isolated from sludge in this </a:t>
            </a:r>
          </a:p>
          <a:p>
            <a:pPr marL="457200" lvl="0" indent="-457200"/>
            <a:r>
              <a:rPr lang="en-US" sz="2400" dirty="0">
                <a:solidFill>
                  <a:prstClr val="black"/>
                </a:solidFill>
              </a:rPr>
              <a:t>condition. </a:t>
            </a:r>
          </a:p>
          <a:p>
            <a:pPr marL="457200" lvl="0" indent="-457200"/>
            <a:r>
              <a:rPr lang="en-US" sz="2400" dirty="0">
                <a:solidFill>
                  <a:prstClr val="black"/>
                </a:solidFill>
              </a:rPr>
              <a:t>The use of activated sludge is of great importance in wastewater </a:t>
            </a:r>
          </a:p>
          <a:p>
            <a:pPr marL="457200" lvl="0" indent="-457200"/>
            <a:r>
              <a:rPr lang="en-US" sz="2400" dirty="0">
                <a:solidFill>
                  <a:prstClr val="black"/>
                </a:solidFill>
              </a:rPr>
              <a:t>treatment. This process usually employs an aeration period of 4 to </a:t>
            </a:r>
          </a:p>
          <a:p>
            <a:pPr marL="457200" lvl="0" indent="-457200"/>
            <a:r>
              <a:rPr lang="en-US" sz="2400" dirty="0">
                <a:solidFill>
                  <a:prstClr val="black"/>
                </a:solidFill>
              </a:rPr>
              <a:t>8 hours, after which the mixture is piped to a sedimentation tank. </a:t>
            </a:r>
          </a:p>
          <a:p>
            <a:pPr marL="457200" lvl="0" indent="-457200"/>
            <a:r>
              <a:rPr lang="en-US" sz="2400" dirty="0">
                <a:solidFill>
                  <a:prstClr val="black"/>
                </a:solidFill>
              </a:rPr>
              <a:t>The effluent from these tanks represents wastewater treated to </a:t>
            </a:r>
          </a:p>
          <a:p>
            <a:pPr marL="457200" lvl="0" indent="-457200"/>
            <a:r>
              <a:rPr lang="en-US" sz="2400" dirty="0">
                <a:solidFill>
                  <a:prstClr val="black"/>
                </a:solidFill>
              </a:rPr>
              <a:t>secondary levels: there is a considerable reduction of suspended </a:t>
            </a:r>
          </a:p>
          <a:p>
            <a:pPr marL="457200" lvl="0" indent="-457200"/>
            <a:r>
              <a:rPr lang="en-US" sz="2400" dirty="0">
                <a:solidFill>
                  <a:prstClr val="black"/>
                </a:solidFill>
              </a:rPr>
              <a:t>solids, and the BOD is reduced. </a:t>
            </a:r>
          </a:p>
          <a:p>
            <a:pPr marL="457200" lvl="0" indent="-457200"/>
            <a:r>
              <a:rPr lang="en-US" sz="2400" dirty="0">
                <a:solidFill>
                  <a:prstClr val="black"/>
                </a:solidFill>
              </a:rPr>
              <a:t>Some of the advantages of this method of treatment are that </a:t>
            </a:r>
          </a:p>
          <a:p>
            <a:pPr marL="457200" lvl="0" indent="-457200"/>
            <a:r>
              <a:rPr lang="en-US" sz="2400" dirty="0">
                <a:solidFill>
                  <a:prstClr val="black"/>
                </a:solidFill>
              </a:rPr>
              <a:t>relatively little land space is needed and the quality of final effluent </a:t>
            </a:r>
          </a:p>
          <a:p>
            <a:pPr marL="457200" lvl="0" indent="-457200"/>
            <a:r>
              <a:rPr lang="en-US" sz="2400" dirty="0">
                <a:solidFill>
                  <a:prstClr val="black"/>
                </a:solidFill>
              </a:rPr>
              <a:t>is such that it does not require high dilution for disposal.</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3" name="Rectangle 2"/>
          <p:cNvSpPr/>
          <p:nvPr/>
        </p:nvSpPr>
        <p:spPr>
          <a:xfrm>
            <a:off x="304800" y="228600"/>
            <a:ext cx="8534400" cy="3046988"/>
          </a:xfrm>
          <a:prstGeom prst="rect">
            <a:avLst/>
          </a:prstGeom>
        </p:spPr>
        <p:txBody>
          <a:bodyPr wrap="square">
            <a:spAutoFit/>
          </a:bodyPr>
          <a:lstStyle/>
          <a:p>
            <a:r>
              <a:rPr lang="en-US" sz="2400" b="1" dirty="0">
                <a:solidFill>
                  <a:srgbClr val="C00000"/>
                </a:solidFill>
              </a:rPr>
              <a:t>Oxidation Ponds (Lagoons)</a:t>
            </a:r>
          </a:p>
          <a:p>
            <a:r>
              <a:rPr lang="en-US" sz="2400" dirty="0">
                <a:solidFill>
                  <a:schemeClr val="bg1"/>
                </a:solidFill>
              </a:rPr>
              <a:t>Oxidation ponds (also called lagoons or stabilization ponds) are shallow ponds (2 to 4 ft in depth) designed to allow algal growth on the wastewater effluent. Use of oxidation ponds should be preceded by primary treatment. Oxygen for biochemical oxidation of nutrients is supplied from the air, but the release of O</a:t>
            </a:r>
            <a:r>
              <a:rPr lang="en-US" sz="2400" baseline="-25000" dirty="0">
                <a:solidFill>
                  <a:schemeClr val="bg1"/>
                </a:solidFill>
              </a:rPr>
              <a:t>2</a:t>
            </a:r>
            <a:r>
              <a:rPr lang="en-US" sz="2400" dirty="0">
                <a:solidFill>
                  <a:schemeClr val="bg1"/>
                </a:solidFill>
              </a:rPr>
              <a:t> during photosynthesis by the algae </a:t>
            </a:r>
            <a:r>
              <a:rPr lang="en-US" sz="2400" i="1" dirty="0">
                <a:solidFill>
                  <a:schemeClr val="bg1"/>
                </a:solidFill>
              </a:rPr>
              <a:t>Chlorella pyrenoidosa </a:t>
            </a:r>
            <a:r>
              <a:rPr lang="en-US" sz="2400" dirty="0">
                <a:solidFill>
                  <a:schemeClr val="bg1"/>
                </a:solidFill>
              </a:rPr>
              <a:t>provides an additional important source of oxygen.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4154984"/>
          </a:xfrm>
          <a:prstGeom prst="rect">
            <a:avLst/>
          </a:prstGeom>
        </p:spPr>
        <p:txBody>
          <a:bodyPr wrap="square">
            <a:spAutoFit/>
          </a:bodyPr>
          <a:lstStyle/>
          <a:p>
            <a:pPr marL="457200" indent="-457200">
              <a:buAutoNum type="arabicPeriod" startAt="3"/>
            </a:pPr>
            <a:r>
              <a:rPr lang="en-US" sz="2400" b="1" dirty="0">
                <a:solidFill>
                  <a:srgbClr val="7030A0"/>
                </a:solidFill>
              </a:rPr>
              <a:t>Advanced treatment</a:t>
            </a:r>
          </a:p>
          <a:p>
            <a:pPr indent="-457200"/>
            <a:r>
              <a:rPr lang="en-US" sz="2400" dirty="0">
                <a:solidFill>
                  <a:schemeClr val="bg1"/>
                </a:solidFill>
              </a:rPr>
              <a:t>Advanced wastewater treatment is required when removal of substances beyond the limits normally achieved by conventional primary and secondary processes are necessary. Unit processes have been developed to remove nutrients, simple organic substances and complex synthetic organic compounds. Processes </a:t>
            </a:r>
          </a:p>
          <a:p>
            <a:pPr indent="-457200"/>
            <a:r>
              <a:rPr lang="en-US" sz="2400" dirty="0">
                <a:solidFill>
                  <a:schemeClr val="bg1"/>
                </a:solidFill>
              </a:rPr>
              <a:t>Include biological treatment; however, physical-chemical methods predominate. Common unit processes include biological Nitrification, Denitrification, Filtration, Reverse osmosis, Carbon adsorption, Chemical addition and Ion exchange. The major disadvantage of advanced treatment processes is high cost. </a:t>
            </a:r>
            <a:endParaRPr lang="en-US" dirty="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3" name="Rectangle 2"/>
          <p:cNvSpPr/>
          <p:nvPr/>
        </p:nvSpPr>
        <p:spPr>
          <a:xfrm>
            <a:off x="304800" y="304800"/>
            <a:ext cx="8534400" cy="6001643"/>
          </a:xfrm>
          <a:prstGeom prst="rect">
            <a:avLst/>
          </a:prstGeom>
        </p:spPr>
        <p:txBody>
          <a:bodyPr wrap="square">
            <a:spAutoFit/>
          </a:bodyPr>
          <a:lstStyle/>
          <a:p>
            <a:pPr marL="457200" indent="-457200">
              <a:buAutoNum type="arabicPeriod" startAt="4"/>
            </a:pPr>
            <a:r>
              <a:rPr lang="en-US" sz="2400" b="1" dirty="0">
                <a:solidFill>
                  <a:srgbClr val="7030A0"/>
                </a:solidFill>
              </a:rPr>
              <a:t>Final treatment </a:t>
            </a:r>
          </a:p>
          <a:p>
            <a:pPr indent="-457200"/>
            <a:r>
              <a:rPr lang="en-US" sz="2400" dirty="0">
                <a:solidFill>
                  <a:schemeClr val="bg1"/>
                </a:solidFill>
              </a:rPr>
              <a:t>The liquid effluent, upon completion of other treatments, is disinfected and usually discharged Into a body of water. Disinfection of wastewaters is necessary to protect public health when the receiving waters are used for purposes such downstream water supply, recreation, irrigation, or shellfish harvesting. Most facilities use chlorination for disinfection. Current research has proved the serious impact chlorinated waters have on the aquatic life of the receiving water. This has led to the development of several disinfection alternatives. The use of ozone and ultraviolet light is becoming more prevalent. Many facilities that continue to employ chlorine for disinfection now include dechlorination prior to discharge to a body of water. </a:t>
            </a:r>
          </a:p>
          <a:p>
            <a:pPr indent="-457200"/>
            <a:r>
              <a:rPr lang="en-US" sz="2400" dirty="0">
                <a:solidFill>
                  <a:schemeClr val="bg1"/>
                </a:solidFill>
              </a:rPr>
              <a:t>Dissolved oxygen may also be added to the treated wastewater prior to final discharge. This process is termed post aeration and is accomplished by mechanical means or a cascading slow technique. </a:t>
            </a:r>
            <a:endParaRPr lang="en-US" dirty="0">
              <a:solidFill>
                <a:schemeClr val="bg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3" name="Rectangle 2"/>
          <p:cNvSpPr/>
          <p:nvPr/>
        </p:nvSpPr>
        <p:spPr>
          <a:xfrm>
            <a:off x="304800" y="228600"/>
            <a:ext cx="8534400" cy="5262979"/>
          </a:xfrm>
          <a:prstGeom prst="rect">
            <a:avLst/>
          </a:prstGeom>
        </p:spPr>
        <p:txBody>
          <a:bodyPr wrap="square">
            <a:spAutoFit/>
          </a:bodyPr>
          <a:lstStyle/>
          <a:p>
            <a:r>
              <a:rPr lang="en-US" sz="2400" dirty="0">
                <a:solidFill>
                  <a:prstClr val="black"/>
                </a:solidFill>
              </a:rPr>
              <a:t>Post aeration minimizes the decrease in receiving water-dissolved oxygen that normally occurs where treated wastewater effluent is discharged. </a:t>
            </a:r>
          </a:p>
          <a:p>
            <a:r>
              <a:rPr lang="en-US" sz="2400" dirty="0">
                <a:solidFill>
                  <a:prstClr val="black"/>
                </a:solidFill>
              </a:rPr>
              <a:t>Although disposal into surface waters is widely practiced, land application has been and continues to be a feasible alternative to surface-water discharge. Land application of wastewaters was given substantial recognition in the Federal Water Pollution Control Amendment of 1972 to implement the "national goal that discharge of pollutants into navigable waters be eliminated by 1985." </a:t>
            </a:r>
          </a:p>
          <a:p>
            <a:r>
              <a:rPr lang="en-US" sz="2400" dirty="0">
                <a:solidFill>
                  <a:prstClr val="black"/>
                </a:solidFill>
              </a:rPr>
              <a:t>It is a fact that municipal and industrial wastewaters have been used nationwide for crop irrigation. During the next decade we are likely to give more consideration to land application of the treated liquid waste from wastewater-treatment plants.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Rectangle 4"/>
          <p:cNvSpPr/>
          <p:nvPr/>
        </p:nvSpPr>
        <p:spPr>
          <a:xfrm>
            <a:off x="304800" y="304800"/>
            <a:ext cx="8534400" cy="4893647"/>
          </a:xfrm>
          <a:prstGeom prst="rect">
            <a:avLst/>
          </a:prstGeom>
        </p:spPr>
        <p:txBody>
          <a:bodyPr wrap="square">
            <a:spAutoFit/>
          </a:bodyPr>
          <a:lstStyle/>
          <a:p>
            <a:pPr marL="457200" indent="-457200">
              <a:buAutoNum type="arabicPeriod" startAt="5"/>
            </a:pPr>
            <a:r>
              <a:rPr lang="en-US" sz="2400" b="1" dirty="0">
                <a:solidFill>
                  <a:srgbClr val="7030A0"/>
                </a:solidFill>
              </a:rPr>
              <a:t>Solids processing</a:t>
            </a:r>
          </a:p>
          <a:p>
            <a:pPr indent="-457200"/>
            <a:r>
              <a:rPr lang="en-US" sz="2400" dirty="0">
                <a:solidFill>
                  <a:schemeClr val="bg1"/>
                </a:solidFill>
              </a:rPr>
              <a:t>A major cost at modern wastewater treatment facilities is associated with solids processing the thickening, stabilization, dewatering, and disposal of sludge. Solids are removed from the primary, secondary, and the advanced stages of the treatment process. Thickening is generally employed to further concentrate the solids or sludge prior to stabilization. Thickening may be accomplished by gravity thickening, similar to sedimentation, or by dissolved air flotation. </a:t>
            </a:r>
          </a:p>
          <a:p>
            <a:pPr indent="-457200"/>
            <a:r>
              <a:rPr lang="en-US" sz="2400" dirty="0">
                <a:solidFill>
                  <a:schemeClr val="bg1"/>
                </a:solidFill>
              </a:rPr>
              <a:t>Many stabilization processes are employed, including aerobic and anaerobic digestion, composting, chemical addition, and heat treatment. The most common process for modern municipal treatment facilities is the anaerobic digestion system.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Rectangle 4"/>
          <p:cNvSpPr/>
          <p:nvPr/>
        </p:nvSpPr>
        <p:spPr>
          <a:xfrm>
            <a:off x="304800" y="228600"/>
            <a:ext cx="8534400" cy="6001643"/>
          </a:xfrm>
          <a:prstGeom prst="rect">
            <a:avLst/>
          </a:prstGeom>
        </p:spPr>
        <p:txBody>
          <a:bodyPr wrap="square">
            <a:spAutoFit/>
          </a:bodyPr>
          <a:lstStyle/>
          <a:p>
            <a:pPr lvl="0" indent="-457200"/>
            <a:r>
              <a:rPr lang="en-US" sz="2400" dirty="0">
                <a:solidFill>
                  <a:prstClr val="black"/>
                </a:solidFill>
              </a:rPr>
              <a:t>Dewatering is accomplished by physical methods and is often enhanced by the addition of polymer or other chemical coagulant aids. Equipment used for dewatering includes vacuum filters belt filter presses, plate and frame presses, and centrifuges. Small treatment facilities and older plants continue to use sand filter beds for dewatering. </a:t>
            </a:r>
          </a:p>
          <a:p>
            <a:pPr lvl="0" indent="-457200"/>
            <a:r>
              <a:rPr lang="en-US" sz="2400" b="1" dirty="0">
                <a:solidFill>
                  <a:srgbClr val="C00000"/>
                </a:solidFill>
              </a:rPr>
              <a:t>Anaerobic Sludge Digestion</a:t>
            </a:r>
            <a:r>
              <a:rPr lang="en-US" sz="2400" dirty="0">
                <a:solidFill>
                  <a:prstClr val="black"/>
                </a:solidFill>
              </a:rPr>
              <a:t>. </a:t>
            </a:r>
          </a:p>
          <a:p>
            <a:pPr lvl="0" indent="-457200"/>
            <a:r>
              <a:rPr lang="en-US" sz="2400" dirty="0">
                <a:solidFill>
                  <a:prstClr val="black"/>
                </a:solidFill>
              </a:rPr>
              <a:t>The solids which accumulate during sedimentation are pumped into a separate tank designed especially for the digestion of sludge under controlled conditions. Solids recovered from the aerobic treatment processes may also be returned to the sludge digester. The microbial action on the constituents of sludge is termed sludge digestion. An anaerobic condition prevails in these tanks; and the anaerobic and facultative types of bacteria are active. These microorganisms bring about a decrease in organic solids by degrading them to soluble substances and gaseous products. </a:t>
            </a:r>
            <a:endParaRPr lang="en-US" dirty="0">
              <a:solidFill>
                <a:prstClr val="black"/>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Rectangle 4"/>
          <p:cNvSpPr/>
          <p:nvPr/>
        </p:nvSpPr>
        <p:spPr>
          <a:xfrm>
            <a:off x="304800" y="228600"/>
            <a:ext cx="8534400" cy="6001643"/>
          </a:xfrm>
          <a:prstGeom prst="rect">
            <a:avLst/>
          </a:prstGeom>
        </p:spPr>
        <p:txBody>
          <a:bodyPr wrap="square">
            <a:spAutoFit/>
          </a:bodyPr>
          <a:lstStyle/>
          <a:p>
            <a:pPr lvl="0" indent="-457200"/>
            <a:r>
              <a:rPr lang="en-US" sz="2400" dirty="0">
                <a:solidFill>
                  <a:prstClr val="black"/>
                </a:solidFill>
              </a:rPr>
              <a:t>Large amounts of gases consisting mainly of methane (60 to 70 percent) and carbon dioxide (20 to 30 percent), with smaller amounts of hydrogen and nitro gen, are produced during sludge digestion. This gas mixture can be used as a fuel for heating purposes and for operating power. </a:t>
            </a:r>
          </a:p>
          <a:p>
            <a:pPr lvl="0" indent="-457200"/>
            <a:r>
              <a:rPr lang="en-US" sz="2400" dirty="0">
                <a:solidFill>
                  <a:prstClr val="black"/>
                </a:solidFill>
              </a:rPr>
              <a:t>Conditions affecting microbial growth and metabolism will be reflected in the degree of digestion of the sludge, e.g., inoculums, pH, and temperature. Fresh sludge entering the tanks is inoculated, or seeded, with a portion of ripe sludge (sludge which has already undergone digestion). The ripe sludge may be regarded as an actively growing culture of the types of microorganisms required for rapid digestion of sludge. The proportion of </a:t>
            </a:r>
            <a:r>
              <a:rPr lang="en-US" sz="2400" dirty="0" err="1">
                <a:solidFill>
                  <a:prstClr val="black"/>
                </a:solidFill>
              </a:rPr>
              <a:t>inocculum</a:t>
            </a:r>
            <a:r>
              <a:rPr lang="en-US" sz="2400" dirty="0">
                <a:solidFill>
                  <a:prstClr val="black"/>
                </a:solidFill>
              </a:rPr>
              <a:t> used and the thoroughness of mixing with the fresh sludge are important. Most rapid digestion of sludge occurs at temperatures which favor growth of thermophilic bacteria (50 to 60°C). A neutral pH (7.0) is optimum for sludge digestion. </a:t>
            </a:r>
            <a:endParaRPr lang="en-US" dirty="0">
              <a:solidFill>
                <a:prstClr val="black"/>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Rectangle 4"/>
          <p:cNvSpPr/>
          <p:nvPr/>
        </p:nvSpPr>
        <p:spPr>
          <a:xfrm>
            <a:off x="304800" y="228600"/>
            <a:ext cx="8534400" cy="5262979"/>
          </a:xfrm>
          <a:prstGeom prst="rect">
            <a:avLst/>
          </a:prstGeom>
        </p:spPr>
        <p:txBody>
          <a:bodyPr wrap="square">
            <a:spAutoFit/>
          </a:bodyPr>
          <a:lstStyle/>
          <a:p>
            <a:pPr lvl="0" indent="-457200"/>
            <a:r>
              <a:rPr lang="en-US" sz="2400" dirty="0">
                <a:solidFill>
                  <a:prstClr val="black"/>
                </a:solidFill>
              </a:rPr>
              <a:t>These conditions can be controlled only in specially designed tanks. The temperature is maintained around 30°C, which is below the optimum stated above for most rapid digestion, because it has not been found practical to operate at thermophilic temperatures. Complete digestion requires 2 to 3 weeks or even longer. </a:t>
            </a:r>
          </a:p>
          <a:p>
            <a:pPr lvl="0" indent="-457200"/>
            <a:r>
              <a:rPr lang="en-US" sz="2400" dirty="0">
                <a:solidFill>
                  <a:prstClr val="black"/>
                </a:solidFill>
              </a:rPr>
              <a:t>In a modern wastewater treatment plant the sludge remaining in the digester is removed to a mechanical drying unit. The sludge dries into "cakes" which are carried by convey or belts to incinerators. The incinerator reduces the sludge cake to ash for final disposal in a landfill. An alternative is to spread stabilized dewatered sludge on land. Several municipalities are engaged in land-utilization techniques for disposal of treated sludge. However, such practice requires inexpensive and available land. Furthermore, the volume of sludge generated by a large plant can be staggering.</a:t>
            </a:r>
            <a:endParaRPr lang="en-US"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5632311"/>
          </a:xfrm>
          <a:prstGeom prst="rect">
            <a:avLst/>
          </a:prstGeom>
        </p:spPr>
        <p:txBody>
          <a:bodyPr wrap="square">
            <a:spAutoFit/>
          </a:bodyPr>
          <a:lstStyle/>
          <a:p>
            <a:pPr lvl="0" indent="-457200" eaLnBrk="0" fontAlgn="base" hangingPunct="0">
              <a:spcBef>
                <a:spcPct val="0"/>
              </a:spcBef>
              <a:spcAft>
                <a:spcPct val="0"/>
              </a:spcAft>
              <a:buFont typeface="Arial" pitchFamily="34" charset="0"/>
              <a:buChar char="•"/>
            </a:pPr>
            <a:r>
              <a:rPr lang="en-US" sz="2400" dirty="0">
                <a:solidFill>
                  <a:prstClr val="black"/>
                </a:solidFill>
                <a:ea typeface="Times New Roman" pitchFamily="18" charset="0"/>
                <a:cs typeface="Times New Roman" pitchFamily="18" charset="0"/>
              </a:rPr>
              <a:t> The wastewater of a city is collected through a sewerage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system, which carries the used water to its ultimate point of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treatment and disposal.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There are three kinds of sewerage systems: </a:t>
            </a:r>
          </a:p>
          <a:p>
            <a:pPr lvl="0" indent="-457200" eaLnBrk="0" fontAlgn="base" hangingPunct="0">
              <a:spcBef>
                <a:spcPct val="0"/>
              </a:spcBef>
              <a:spcAft>
                <a:spcPct val="0"/>
              </a:spcAft>
              <a:buAutoNum type="arabicParenBoth"/>
            </a:pPr>
            <a:r>
              <a:rPr lang="en-US" sz="2400" dirty="0">
                <a:solidFill>
                  <a:prstClr val="black"/>
                </a:solidFill>
                <a:ea typeface="Times New Roman" pitchFamily="18" charset="0"/>
                <a:cs typeface="Times New Roman" pitchFamily="18" charset="0"/>
              </a:rPr>
              <a:t>Sanitary sewers, which carry domestic and industrial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wastewater.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(2) Storm sewers designed to carry off surface and storm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(atmospheric) water.</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(3) Combined sewers which carry the wastewater (sewage) through </a:t>
            </a:r>
          </a:p>
          <a:p>
            <a:pPr lvl="0" indent="-457200" eaLnBrk="0" fontAlgn="base" hangingPunct="0">
              <a:spcBef>
                <a:spcPct val="0"/>
              </a:spcBef>
              <a:spcAft>
                <a:spcPct val="0"/>
              </a:spcAft>
            </a:pPr>
            <a:r>
              <a:rPr lang="en-US" sz="2400" dirty="0">
                <a:solidFill>
                  <a:prstClr val="black"/>
                </a:solidFill>
                <a:ea typeface="Times New Roman" pitchFamily="18" charset="0"/>
                <a:cs typeface="Times New Roman" pitchFamily="18" charset="0"/>
              </a:rPr>
              <a:t>      a single system of sewers.</a:t>
            </a:r>
          </a:p>
          <a:p>
            <a:pPr lvl="0" indent="-457200" eaLnBrk="0" fontAlgn="base" hangingPunct="0">
              <a:spcBef>
                <a:spcPct val="0"/>
              </a:spcBef>
              <a:spcAft>
                <a:spcPct val="0"/>
              </a:spcAft>
            </a:pPr>
            <a:endParaRPr lang="en-US" sz="2400" dirty="0">
              <a:solidFill>
                <a:prstClr val="black"/>
              </a:solidFill>
              <a:ea typeface="Times New Roman" pitchFamily="18" charset="0"/>
              <a:cs typeface="Times New Roman" pitchFamily="18" charset="0"/>
            </a:endParaRPr>
          </a:p>
          <a:p>
            <a:pPr lvl="0" indent="-457200" eaLnBrk="0" fontAlgn="base" hangingPunct="0">
              <a:spcBef>
                <a:spcPct val="0"/>
              </a:spcBef>
              <a:spcAft>
                <a:spcPct val="0"/>
              </a:spcAft>
            </a:pPr>
            <a:r>
              <a:rPr lang="en-US" sz="2400" b="1" dirty="0">
                <a:solidFill>
                  <a:srgbClr val="C00000"/>
                </a:solidFill>
                <a:cs typeface="Times New Roman" pitchFamily="18" charset="0"/>
              </a:rPr>
              <a:t>Chemical Characteristics of Waste water</a:t>
            </a:r>
          </a:p>
          <a:p>
            <a:pPr lvl="0" indent="-457200" eaLnBrk="0" fontAlgn="base" hangingPunct="0">
              <a:spcBef>
                <a:spcPct val="0"/>
              </a:spcBef>
              <a:spcAft>
                <a:spcPct val="0"/>
              </a:spcAft>
              <a:buFont typeface="Arial" pitchFamily="34" charset="0"/>
              <a:buChar char="•"/>
            </a:pPr>
            <a:r>
              <a:rPr lang="en-US" sz="2400" dirty="0">
                <a:solidFill>
                  <a:schemeClr val="bg1"/>
                </a:solidFill>
                <a:cs typeface="Times New Roman" pitchFamily="18" charset="0"/>
              </a:rPr>
              <a:t>Domestic wastewater or sewage consists of approximately 99.9 </a:t>
            </a:r>
          </a:p>
          <a:p>
            <a:pPr lvl="0" indent="-457200" eaLnBrk="0" fontAlgn="base" hangingPunct="0">
              <a:spcBef>
                <a:spcPct val="0"/>
              </a:spcBef>
              <a:spcAft>
                <a:spcPct val="0"/>
              </a:spcAft>
            </a:pPr>
            <a:r>
              <a:rPr lang="en-US" sz="2400" dirty="0">
                <a:solidFill>
                  <a:schemeClr val="bg1"/>
                </a:solidFill>
                <a:cs typeface="Times New Roman" pitchFamily="18" charset="0"/>
              </a:rPr>
              <a:t>       percent water, 0.02 to 0.03 percent suspended solids, and </a:t>
            </a:r>
          </a:p>
          <a:p>
            <a:pPr lvl="0" indent="-457200" eaLnBrk="0" fontAlgn="base" hangingPunct="0">
              <a:spcBef>
                <a:spcPct val="0"/>
              </a:spcBef>
              <a:spcAft>
                <a:spcPct val="0"/>
              </a:spcAft>
            </a:pPr>
            <a:r>
              <a:rPr lang="en-US" sz="2400" dirty="0">
                <a:solidFill>
                  <a:schemeClr val="bg1"/>
                </a:solidFill>
                <a:cs typeface="Times New Roman" pitchFamily="18" charset="0"/>
              </a:rPr>
              <a:t>       other soluble organic and inorganic substances. </a:t>
            </a:r>
            <a:endParaRPr lang="en-US" dirty="0">
              <a:solidFill>
                <a:schemeClr val="bg1"/>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Rectangle 4"/>
          <p:cNvSpPr/>
          <p:nvPr/>
        </p:nvSpPr>
        <p:spPr>
          <a:xfrm>
            <a:off x="304800" y="474345"/>
            <a:ext cx="8534400" cy="5632311"/>
          </a:xfrm>
          <a:prstGeom prst="rect">
            <a:avLst/>
          </a:prstGeom>
        </p:spPr>
        <p:txBody>
          <a:bodyPr wrap="square">
            <a:spAutoFit/>
          </a:bodyPr>
          <a:lstStyle/>
          <a:p>
            <a:r>
              <a:rPr lang="en-US" sz="2400" b="1" dirty="0">
                <a:solidFill>
                  <a:srgbClr val="C00000"/>
                </a:solidFill>
              </a:rPr>
              <a:t>Composting</a:t>
            </a:r>
            <a:r>
              <a:rPr lang="en-US" sz="2400" dirty="0">
                <a:solidFill>
                  <a:schemeClr val="bg1"/>
                </a:solidFill>
              </a:rPr>
              <a:t> </a:t>
            </a:r>
          </a:p>
          <a:p>
            <a:pPr marL="342900" indent="-342900">
              <a:buFont typeface="Arial" panose="020B0604020202020204" pitchFamily="34" charset="0"/>
              <a:buChar char="•"/>
            </a:pPr>
            <a:r>
              <a:rPr lang="en-US" sz="2400" dirty="0">
                <a:solidFill>
                  <a:schemeClr val="bg1"/>
                </a:solidFill>
              </a:rPr>
              <a:t>Composting is a process where dewatered sludge undergoes de composition, usually within the thermophilic temperature range.</a:t>
            </a:r>
          </a:p>
          <a:p>
            <a:pPr marL="342900" indent="-342900">
              <a:buFont typeface="Arial" panose="020B0604020202020204" pitchFamily="34" charset="0"/>
              <a:buChar char="•"/>
            </a:pPr>
            <a:r>
              <a:rPr lang="en-US" sz="2400" dirty="0">
                <a:solidFill>
                  <a:schemeClr val="bg1"/>
                </a:solidFill>
              </a:rPr>
              <a:t>Dewatered sludge is mixed with a bulking agent such as wood chips. The bulking material is added to enhance circulation of air throughout the sludge to improve the stabilization process. </a:t>
            </a:r>
          </a:p>
          <a:p>
            <a:pPr marL="342900" indent="-342900">
              <a:buFont typeface="Arial" panose="020B0604020202020204" pitchFamily="34" charset="0"/>
              <a:buChar char="•"/>
            </a:pPr>
            <a:r>
              <a:rPr lang="en-US" sz="2400" dirty="0">
                <a:solidFill>
                  <a:schemeClr val="bg1"/>
                </a:solidFill>
              </a:rPr>
              <a:t>The mixture of sludge and bulking material is placed in aerated piles, Oxygen is furnished by forced aeration.</a:t>
            </a:r>
          </a:p>
          <a:p>
            <a:pPr marL="342900" indent="-342900">
              <a:buFont typeface="Arial" panose="020B0604020202020204" pitchFamily="34" charset="0"/>
              <a:buChar char="•"/>
            </a:pPr>
            <a:r>
              <a:rPr lang="en-US" sz="2400" dirty="0">
                <a:solidFill>
                  <a:schemeClr val="bg1"/>
                </a:solidFill>
              </a:rPr>
              <a:t>The mixture is allowed to "cure" or biologically decompose for a period of time. For effective stabilization this period of time is normally considered to be 21 days. After 21 days, the bulking agent is separated from the sludge and the sludge is allowed to cure further for several weeks. </a:t>
            </a:r>
          </a:p>
          <a:p>
            <a:pPr marL="342900" indent="-342900">
              <a:buFont typeface="Arial" panose="020B0604020202020204" pitchFamily="34" charset="0"/>
              <a:buChar char="•"/>
            </a:pPr>
            <a:r>
              <a:rPr lang="en-US" sz="2400" dirty="0">
                <a:solidFill>
                  <a:schemeClr val="bg1"/>
                </a:solidFill>
              </a:rPr>
              <a:t>Upon final curing, the sludge has been transformed to a humus type material and is suitable for use as a soil conditioner.</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TextBox 4">
            <a:extLst>
              <a:ext uri="{FF2B5EF4-FFF2-40B4-BE49-F238E27FC236}">
                <a16:creationId xmlns:a16="http://schemas.microsoft.com/office/drawing/2014/main" id="{A77CE900-0F1B-42CE-AAB6-F0A6F37C5F93}"/>
              </a:ext>
            </a:extLst>
          </p:cNvPr>
          <p:cNvSpPr txBox="1"/>
          <p:nvPr/>
        </p:nvSpPr>
        <p:spPr>
          <a:xfrm>
            <a:off x="304800" y="224135"/>
            <a:ext cx="4572000" cy="52322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C00000"/>
                </a:solidFill>
                <a:effectLst/>
                <a:uLnTx/>
                <a:uFillTx/>
                <a:latin typeface="Calibri"/>
                <a:ea typeface="+mn-ea"/>
                <a:cs typeface="+mn-cs"/>
              </a:rPr>
              <a:t>Sanitary landfill</a:t>
            </a:r>
            <a:r>
              <a:rPr kumimoji="0" lang="en-US" sz="2800" b="0" i="0" u="none" strike="noStrike" kern="1200" cap="none" spc="0" normalizeH="0" baseline="0" noProof="0" dirty="0">
                <a:ln>
                  <a:noFill/>
                </a:ln>
                <a:solidFill>
                  <a:prstClr val="black"/>
                </a:solidFill>
                <a:effectLst/>
                <a:uLnTx/>
                <a:uFillTx/>
                <a:latin typeface="Calibri"/>
                <a:ea typeface="+mn-ea"/>
                <a:cs typeface="+mn-cs"/>
              </a:rPr>
              <a:t> </a:t>
            </a:r>
          </a:p>
        </p:txBody>
      </p:sp>
      <p:sp>
        <p:nvSpPr>
          <p:cNvPr id="7" name="TextBox 6">
            <a:extLst>
              <a:ext uri="{FF2B5EF4-FFF2-40B4-BE49-F238E27FC236}">
                <a16:creationId xmlns:a16="http://schemas.microsoft.com/office/drawing/2014/main" id="{FA1F5677-AD74-4045-9A0E-4C9E2043D344}"/>
              </a:ext>
            </a:extLst>
          </p:cNvPr>
          <p:cNvSpPr txBox="1"/>
          <p:nvPr/>
        </p:nvSpPr>
        <p:spPr>
          <a:xfrm>
            <a:off x="381000" y="659250"/>
            <a:ext cx="8382000" cy="6001643"/>
          </a:xfrm>
          <a:prstGeom prst="rect">
            <a:avLst/>
          </a:prstGeom>
          <a:noFill/>
        </p:spPr>
        <p:txBody>
          <a:bodyPr wrap="square">
            <a:spAutoFit/>
          </a:bodyPr>
          <a:lstStyle/>
          <a:p>
            <a:pPr marL="342900" indent="-342900">
              <a:buFont typeface="Arial" panose="020B0604020202020204" pitchFamily="34" charset="0"/>
              <a:buChar char="•"/>
            </a:pPr>
            <a:r>
              <a:rPr lang="en-US" sz="2400" dirty="0">
                <a:solidFill>
                  <a:schemeClr val="bg1"/>
                </a:solidFill>
              </a:rPr>
              <a:t>The simplest and least expensive way to dispose of solid waste is to place the material in landfills and to allow it to decompose. </a:t>
            </a:r>
          </a:p>
          <a:p>
            <a:pPr marL="342900" indent="-342900">
              <a:buFont typeface="Arial" panose="020B0604020202020204" pitchFamily="34" charset="0"/>
              <a:buChar char="•"/>
            </a:pPr>
            <a:r>
              <a:rPr lang="en-US" sz="2400" dirty="0">
                <a:solidFill>
                  <a:schemeClr val="bg1"/>
                </a:solidFill>
              </a:rPr>
              <a:t>In a landfill, organic and inorganic solid wastes are deposited together in low-lying land that has minimal real estate value Because exposed waste can cause aesthetic and odor problems, attract insects and rodents, and pose a fire hazard, each day's waste deposit is covered with a layer of soil, creating a sanitary land fill (Fig.)</a:t>
            </a:r>
          </a:p>
          <a:p>
            <a:pPr marL="342900" indent="-342900">
              <a:buFont typeface="Arial" panose="020B0604020202020204" pitchFamily="34" charset="0"/>
              <a:buChar char="•"/>
            </a:pPr>
            <a:r>
              <a:rPr lang="en-US" sz="2400" dirty="0">
                <a:solidFill>
                  <a:schemeClr val="bg1"/>
                </a:solidFill>
              </a:rPr>
              <a:t>For 30 to 50 years after filling a landfill, the organic content of the solid waste undergoes slow, anaerobic microbial decomposition. </a:t>
            </a:r>
          </a:p>
          <a:p>
            <a:pPr marL="342900" indent="-342900">
              <a:buFont typeface="Arial" panose="020B0604020202020204" pitchFamily="34" charset="0"/>
              <a:buChar char="•"/>
            </a:pPr>
            <a:r>
              <a:rPr lang="en-US" sz="2400" dirty="0">
                <a:solidFill>
                  <a:schemeClr val="bg1"/>
                </a:solidFill>
              </a:rPr>
              <a:t>The products of anaerobic microbial metabolism include carbon dioxide, water, methane, various low molecular weight alcohols, and acids, which diffuse into the surrounding water and air, causing the landfill to settle slowly. </a:t>
            </a:r>
            <a:endParaRPr lang="en-IN" sz="2400" dirty="0">
              <a:solidFill>
                <a:schemeClr val="bg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TextBox 4">
            <a:extLst>
              <a:ext uri="{FF2B5EF4-FFF2-40B4-BE49-F238E27FC236}">
                <a16:creationId xmlns:a16="http://schemas.microsoft.com/office/drawing/2014/main" id="{A12241AB-6156-4E01-9D3B-E7C64DB1713D}"/>
              </a:ext>
            </a:extLst>
          </p:cNvPr>
          <p:cNvSpPr txBox="1"/>
          <p:nvPr/>
        </p:nvSpPr>
        <p:spPr>
          <a:xfrm>
            <a:off x="381000" y="217230"/>
            <a:ext cx="8458200" cy="5262979"/>
          </a:xfrm>
          <a:prstGeom prst="rect">
            <a:avLst/>
          </a:prstGeom>
          <a:noFill/>
        </p:spPr>
        <p:txBody>
          <a:bodyPr wrap="square">
            <a:spAutoFit/>
          </a:bodyPr>
          <a:lstStyle/>
          <a:p>
            <a:pPr marL="342900" indent="-342900">
              <a:buFont typeface="Arial" panose="020B0604020202020204" pitchFamily="34" charset="0"/>
              <a:buChar char="•"/>
            </a:pPr>
            <a:r>
              <a:rPr kumimoji="0" lang="en-US" sz="2400" b="0" i="0" u="none" strike="noStrike" kern="1200" cap="none" spc="0" normalizeH="0" baseline="0" noProof="0" dirty="0">
                <a:ln>
                  <a:noFill/>
                </a:ln>
                <a:solidFill>
                  <a:prstClr val="black"/>
                </a:solidFill>
                <a:effectLst/>
                <a:uLnTx/>
                <a:uFillTx/>
                <a:latin typeface="Calibri"/>
                <a:ea typeface="+mn-ea"/>
                <a:cs typeface="+mn-cs"/>
              </a:rPr>
              <a:t>Extensive amounts of methane are produced during this decomposition process, potentially providing a source of needed natural gas. </a:t>
            </a:r>
          </a:p>
          <a:p>
            <a:pPr marL="342900" indent="-342900">
              <a:buFont typeface="Arial" panose="020B0604020202020204" pitchFamily="34" charset="0"/>
              <a:buChar char="•"/>
            </a:pPr>
            <a:r>
              <a:rPr kumimoji="0" lang="en-US" sz="2400" b="0" i="0" u="none" strike="noStrike" kern="1200" cap="none" spc="0" normalizeH="0" baseline="0" noProof="0" dirty="0">
                <a:ln>
                  <a:noFill/>
                </a:ln>
                <a:solidFill>
                  <a:prstClr val="black"/>
                </a:solidFill>
                <a:effectLst/>
                <a:uLnTx/>
                <a:uFillTx/>
                <a:latin typeface="Calibri"/>
                <a:ea typeface="+mn-ea"/>
                <a:cs typeface="+mn-cs"/>
              </a:rPr>
              <a:t>At some solid waste disposal sites, such as one at Palos Verdes, California, the methane that is produced is collected and sold to nearby power plants. </a:t>
            </a:r>
          </a:p>
          <a:p>
            <a:pPr marL="342900" indent="-342900">
              <a:buFont typeface="Arial" panose="020B0604020202020204" pitchFamily="34" charset="0"/>
              <a:buChar char="•"/>
            </a:pPr>
            <a:r>
              <a:rPr kumimoji="0" lang="en-US" sz="2400" b="0" i="0" u="none" strike="noStrike" kern="1200" cap="none" spc="0" normalizeH="0" baseline="0" noProof="0" dirty="0">
                <a:ln>
                  <a:noFill/>
                </a:ln>
                <a:solidFill>
                  <a:prstClr val="black"/>
                </a:solidFill>
                <a:effectLst/>
                <a:uLnTx/>
                <a:uFillTx/>
                <a:latin typeface="Calibri"/>
                <a:ea typeface="+mn-ea"/>
                <a:cs typeface="+mn-cs"/>
              </a:rPr>
              <a:t>Eventually, the decomposition slows, signaling completion of the biodegradation of the solid waste, subsidence ceases, and the land is stabilized. Then the site can be used for recreational purposes; later it may eventually provide a foundation for construction.</a:t>
            </a:r>
          </a:p>
          <a:p>
            <a:pPr marL="342900" indent="-342900">
              <a:buFont typeface="Arial" panose="020B0604020202020204" pitchFamily="34" charset="0"/>
              <a:buChar char="•"/>
            </a:pPr>
            <a:r>
              <a:rPr kumimoji="0" lang="en-US" sz="2400" b="0" i="0" u="none" strike="noStrike" kern="1200" cap="none" spc="0" normalizeH="0" baseline="0" noProof="0" dirty="0">
                <a:ln>
                  <a:noFill/>
                </a:ln>
                <a:solidFill>
                  <a:prstClr val="black"/>
                </a:solidFill>
                <a:effectLst/>
                <a:uLnTx/>
                <a:uFillTx/>
                <a:latin typeface="Calibri"/>
                <a:ea typeface="+mn-ea"/>
                <a:cs typeface="+mn-cs"/>
              </a:rPr>
              <a:t>Although the use of sanitary landfills is simple and inexpensive, there are several problems associated with this waste disposal method.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TextBox 4">
            <a:extLst>
              <a:ext uri="{FF2B5EF4-FFF2-40B4-BE49-F238E27FC236}">
                <a16:creationId xmlns:a16="http://schemas.microsoft.com/office/drawing/2014/main" id="{7B0038AC-3DA6-4773-9AB2-F0BF57A785D0}"/>
              </a:ext>
            </a:extLst>
          </p:cNvPr>
          <p:cNvSpPr txBox="1"/>
          <p:nvPr/>
        </p:nvSpPr>
        <p:spPr>
          <a:xfrm>
            <a:off x="304800" y="228600"/>
            <a:ext cx="8534400" cy="6370975"/>
          </a:xfrm>
          <a:prstGeom prst="rect">
            <a:avLst/>
          </a:prstGeom>
          <a:noFill/>
        </p:spPr>
        <p:txBody>
          <a:bodyPr wrap="square">
            <a:spAutoFit/>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Premature construction on a still biologically active landfill site may result in structural damage to the buildings because of movement of the land base, and an explosion hazard may exist due to methane seepage into basements and other belowground structures.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Aboveground plantings also may be damaged because of methane seepage.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The number of suitable disposal sites available in urban areas is very limited, often necessitating long and expensive hauling of the solid waste to available sites.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The possible seepage of anaerobic decomposition products, heavy metals, and various recalcitrant hazardous pollutants from the landfill site into underground aquifers, which are used in many urban areas as water sources, has caused many </a:t>
            </a:r>
          </a:p>
          <a:p>
            <a:pPr marR="0" lvl="0" algn="l" defTabSz="914400" rtl="0" eaLnBrk="1" fontAlgn="auto" latinLnBrk="0" hangingPunct="1">
              <a:lnSpc>
                <a:spcPct val="100000"/>
              </a:lnSpc>
              <a:spcBef>
                <a:spcPts val="0"/>
              </a:spcBef>
              <a:spcAft>
                <a:spcPts val="0"/>
              </a:spcAft>
              <a:buClrTx/>
              <a:buSzTx/>
              <a:tabLst/>
              <a:defRPr/>
            </a:pPr>
            <a:r>
              <a:rPr kumimoji="0" lang="en-US" sz="2400" b="0" i="0" u="none" strike="noStrike" kern="1200" cap="none" spc="0" normalizeH="0" baseline="0" noProof="0" dirty="0">
                <a:ln>
                  <a:noFill/>
                </a:ln>
                <a:solidFill>
                  <a:prstClr val="black"/>
                </a:solidFill>
                <a:effectLst/>
                <a:uLnTx/>
                <a:uFillTx/>
                <a:latin typeface="Calibri"/>
                <a:ea typeface="+mn-ea"/>
                <a:cs typeface="+mn-cs"/>
              </a:rPr>
              <a:t>     municipalities to place severe restrictions on the location and </a:t>
            </a:r>
          </a:p>
          <a:p>
            <a:pPr marR="0" lvl="0" algn="l" defTabSz="914400" rtl="0" eaLnBrk="1" fontAlgn="auto" latinLnBrk="0" hangingPunct="1">
              <a:lnSpc>
                <a:spcPct val="100000"/>
              </a:lnSpc>
              <a:spcBef>
                <a:spcPts val="0"/>
              </a:spcBef>
              <a:spcAft>
                <a:spcPts val="0"/>
              </a:spcAft>
              <a:buClrTx/>
              <a:buSzTx/>
              <a:tabLst/>
              <a:defRPr/>
            </a:pPr>
            <a:r>
              <a:rPr lang="en-US" sz="2400" dirty="0">
                <a:solidFill>
                  <a:prstClr val="black"/>
                </a:solidFill>
                <a:latin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mn-cs"/>
              </a:rPr>
              <a:t>operation of landfills and the types of materials that can be  </a:t>
            </a:r>
          </a:p>
          <a:p>
            <a:pPr marR="0" lvl="0" algn="l" defTabSz="914400" rtl="0" eaLnBrk="1" fontAlgn="auto" latinLnBrk="0" hangingPunct="1">
              <a:lnSpc>
                <a:spcPct val="100000"/>
              </a:lnSpc>
              <a:spcBef>
                <a:spcPts val="0"/>
              </a:spcBef>
              <a:spcAft>
                <a:spcPts val="0"/>
              </a:spcAft>
              <a:buClrTx/>
              <a:buSzTx/>
              <a:tabLst/>
              <a:defRPr/>
            </a:pPr>
            <a:r>
              <a:rPr lang="en-US" sz="2400" dirty="0">
                <a:solidFill>
                  <a:prstClr val="black"/>
                </a:solidFill>
                <a:latin typeface="Calibri"/>
              </a:rPr>
              <a:t>     </a:t>
            </a:r>
            <a:r>
              <a:rPr kumimoji="0" lang="en-US" sz="2400" b="0" i="0" u="none" strike="noStrike" kern="1200" cap="none" spc="0" normalizeH="0" baseline="0" noProof="0" dirty="0">
                <a:ln>
                  <a:noFill/>
                </a:ln>
                <a:solidFill>
                  <a:prstClr val="black"/>
                </a:solidFill>
                <a:effectLst/>
                <a:uLnTx/>
                <a:uFillTx/>
                <a:latin typeface="Calibri"/>
                <a:ea typeface="+mn-ea"/>
                <a:cs typeface="+mn-cs"/>
              </a:rPr>
              <a:t>deposited in them. </a:t>
            </a:r>
            <a:endParaRPr kumimoji="0" lang="en-IN" sz="1800" b="0" i="0" u="none" strike="noStrike" kern="1200" cap="none" spc="0" normalizeH="0" baseline="0" noProof="0" dirty="0">
              <a:ln>
                <a:noFill/>
              </a:ln>
              <a:solidFill>
                <a:prstClr val="white"/>
              </a:solidFill>
              <a:effectLst/>
              <a:uLnTx/>
              <a:uFillTx/>
              <a:latin typeface="Calibri"/>
              <a:ea typeface="+mn-ea"/>
              <a:cs typeface="+mn-cs"/>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
        <p:nvSpPr>
          <p:cNvPr id="5" name="TextBox 4">
            <a:extLst>
              <a:ext uri="{FF2B5EF4-FFF2-40B4-BE49-F238E27FC236}">
                <a16:creationId xmlns:a16="http://schemas.microsoft.com/office/drawing/2014/main" id="{61E28D3B-FE9B-4A8F-B340-35599EC1A00F}"/>
              </a:ext>
            </a:extLst>
          </p:cNvPr>
          <p:cNvSpPr txBox="1"/>
          <p:nvPr/>
        </p:nvSpPr>
        <p:spPr>
          <a:xfrm>
            <a:off x="304800" y="228600"/>
            <a:ext cx="8610600" cy="1569660"/>
          </a:xfrm>
          <a:prstGeom prst="rect">
            <a:avLst/>
          </a:prstGeom>
          <a:noFill/>
        </p:spPr>
        <p:txBody>
          <a:bodyPr wrap="square">
            <a:spAutoFit/>
          </a:bodyPr>
          <a:lstStyle/>
          <a:p>
            <a:pPr marL="342900" indent="-342900">
              <a:buFont typeface="Arial" panose="020B0604020202020204" pitchFamily="34" charset="0"/>
              <a:buChar char="•"/>
            </a:pPr>
            <a:r>
              <a:rPr kumimoji="0" lang="en-US" sz="2400" b="0" i="0" u="none" strike="noStrike" kern="1200" cap="none" spc="0" normalizeH="0" baseline="0" noProof="0" dirty="0">
                <a:ln>
                  <a:noFill/>
                </a:ln>
                <a:solidFill>
                  <a:prstClr val="black"/>
                </a:solidFill>
                <a:effectLst/>
                <a:uLnTx/>
                <a:uFillTx/>
                <a:latin typeface="Calibri"/>
                <a:ea typeface="+mn-ea"/>
                <a:cs typeface="+mn-cs"/>
              </a:rPr>
              <a:t>The United States Environmental Protection Agency (EPA) now requires lining of landfills and treatment of collected leachate to prevent contamination of groundwater. Thus alternatives to the landfill technique for disposing of solid waste are being sought.</a:t>
            </a:r>
            <a:endParaRPr lang="en-IN" dirty="0"/>
          </a:p>
        </p:txBody>
      </p:sp>
      <p:pic>
        <p:nvPicPr>
          <p:cNvPr id="6" name="Picture 5">
            <a:extLst>
              <a:ext uri="{FF2B5EF4-FFF2-40B4-BE49-F238E27FC236}">
                <a16:creationId xmlns:a16="http://schemas.microsoft.com/office/drawing/2014/main" id="{3B63A4DA-9558-4773-BA09-D7AA12AF70CA}"/>
              </a:ext>
            </a:extLst>
          </p:cNvPr>
          <p:cNvPicPr>
            <a:picLocks noChangeAspect="1"/>
          </p:cNvPicPr>
          <p:nvPr/>
        </p:nvPicPr>
        <p:blipFill>
          <a:blip r:embed="rId2"/>
          <a:stretch>
            <a:fillRect/>
          </a:stretch>
        </p:blipFill>
        <p:spPr>
          <a:xfrm rot="16200000">
            <a:off x="2633928" y="771257"/>
            <a:ext cx="3833814" cy="6815669"/>
          </a:xfrm>
          <a:prstGeom prst="rect">
            <a:avLst/>
          </a:prstGeom>
          <a:ln w="28575">
            <a:solidFill>
              <a:srgbClr val="FF0000"/>
            </a:solidFill>
          </a:ln>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1026" name="Rectangle 2"/>
          <p:cNvSpPr>
            <a:spLocks noChangeArrowheads="1"/>
          </p:cNvSpPr>
          <p:nvPr/>
        </p:nvSpPr>
        <p:spPr bwMode="auto">
          <a:xfrm>
            <a:off x="304800" y="685800"/>
            <a:ext cx="85344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en-US" sz="2400" b="1" i="0" u="none" strike="noStrike" cap="none" normalizeH="0" baseline="0" dirty="0">
              <a:ln>
                <a:noFill/>
              </a:ln>
              <a:solidFill>
                <a:srgbClr val="C00000"/>
              </a:solidFill>
              <a:effectLst/>
              <a:latin typeface="+mj-lt"/>
              <a:ea typeface="Times New Roman" pitchFamily="18" charset="0"/>
              <a:cs typeface="Times New Roman" pitchFamily="18" charset="0"/>
            </a:endParaRPr>
          </a:p>
          <a:p>
            <a:pPr algn="just" eaLnBrk="0" fontAlgn="base" hangingPunct="0">
              <a:spcBef>
                <a:spcPct val="0"/>
              </a:spcBef>
              <a:spcAft>
                <a:spcPct val="0"/>
              </a:spcAft>
            </a:pPr>
            <a:r>
              <a:rPr kumimoji="0" lang="en-US" sz="2400" i="0" u="none" strike="noStrike" cap="none" normalizeH="0" baseline="0" dirty="0">
                <a:ln>
                  <a:noFill/>
                </a:ln>
                <a:solidFill>
                  <a:schemeClr val="bg1"/>
                </a:solidFill>
                <a:effectLst/>
                <a:latin typeface="+mj-lt"/>
                <a:ea typeface="Times New Roman" pitchFamily="18" charset="0"/>
                <a:cs typeface="Times New Roman" pitchFamily="18"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534400" cy="6001643"/>
          </a:xfrm>
          <a:prstGeom prst="rect">
            <a:avLst/>
          </a:prstGeom>
        </p:spPr>
        <p:txBody>
          <a:bodyPr wrap="square">
            <a:spAutoFit/>
          </a:bodyPr>
          <a:lstStyle/>
          <a:p>
            <a:pPr>
              <a:buFont typeface="Arial" pitchFamily="34" charset="0"/>
              <a:buChar char="•"/>
            </a:pPr>
            <a:r>
              <a:rPr lang="en-US" sz="2400" dirty="0">
                <a:solidFill>
                  <a:prstClr val="black"/>
                </a:solidFill>
                <a:cs typeface="Times New Roman" pitchFamily="18" charset="0"/>
              </a:rPr>
              <a:t>    On a percentage basis, the amount of solids appears small; </a:t>
            </a:r>
          </a:p>
          <a:p>
            <a:r>
              <a:rPr lang="en-US" sz="2400" dirty="0">
                <a:solidFill>
                  <a:prstClr val="black"/>
                </a:solidFill>
                <a:cs typeface="Times New Roman" pitchFamily="18" charset="0"/>
              </a:rPr>
              <a:t>      however, the tremendous volume of material handled daily by a </a:t>
            </a:r>
          </a:p>
          <a:p>
            <a:r>
              <a:rPr lang="en-US" sz="2400" dirty="0">
                <a:solidFill>
                  <a:prstClr val="black"/>
                </a:solidFill>
                <a:cs typeface="Times New Roman" pitchFamily="18" charset="0"/>
              </a:rPr>
              <a:t>      major municipal plant (e.g., several hundred millions of gallons) </a:t>
            </a:r>
          </a:p>
          <a:p>
            <a:r>
              <a:rPr lang="en-US" sz="2400" dirty="0">
                <a:solidFill>
                  <a:prstClr val="black"/>
                </a:solidFill>
                <a:cs typeface="Times New Roman" pitchFamily="18" charset="0"/>
              </a:rPr>
              <a:t>      contains as much as 100 tons of solids. </a:t>
            </a:r>
          </a:p>
          <a:p>
            <a:pPr>
              <a:buFont typeface="Arial" pitchFamily="34" charset="0"/>
              <a:buChar char="•"/>
            </a:pPr>
            <a:r>
              <a:rPr lang="en-US" sz="2400" dirty="0">
                <a:solidFill>
                  <a:prstClr val="black"/>
                </a:solidFill>
                <a:cs typeface="Times New Roman" pitchFamily="18" charset="0"/>
              </a:rPr>
              <a:t>    The chemical constituents, present in low concentrations, </a:t>
            </a:r>
          </a:p>
          <a:p>
            <a:r>
              <a:rPr lang="en-US" sz="2400" dirty="0">
                <a:solidFill>
                  <a:prstClr val="black"/>
                </a:solidFill>
                <a:cs typeface="Times New Roman" pitchFamily="18" charset="0"/>
              </a:rPr>
              <a:t>      nevertheless are extremely important and are subject to </a:t>
            </a:r>
          </a:p>
          <a:p>
            <a:r>
              <a:rPr lang="en-US" sz="2400" dirty="0">
                <a:solidFill>
                  <a:prstClr val="black"/>
                </a:solidFill>
                <a:cs typeface="Times New Roman" pitchFamily="18" charset="0"/>
              </a:rPr>
              <a:t>      variations between communities as well as within a community, </a:t>
            </a:r>
          </a:p>
          <a:p>
            <a:r>
              <a:rPr lang="en-US" sz="2400" dirty="0">
                <a:solidFill>
                  <a:prstClr val="black"/>
                </a:solidFill>
                <a:cs typeface="Times New Roman" pitchFamily="18" charset="0"/>
              </a:rPr>
              <a:t>      even from hour to hour. </a:t>
            </a:r>
          </a:p>
          <a:p>
            <a:pPr>
              <a:buFont typeface="Arial" pitchFamily="34" charset="0"/>
              <a:buChar char="•"/>
            </a:pPr>
            <a:r>
              <a:rPr lang="en-US" sz="2400" dirty="0">
                <a:solidFill>
                  <a:prstClr val="black"/>
                </a:solidFill>
                <a:cs typeface="Times New Roman" pitchFamily="18" charset="0"/>
              </a:rPr>
              <a:t>    Inorganic chemicals initially present in the water supply will </a:t>
            </a:r>
          </a:p>
          <a:p>
            <a:r>
              <a:rPr lang="en-US" sz="2400" dirty="0">
                <a:solidFill>
                  <a:prstClr val="black"/>
                </a:solidFill>
                <a:cs typeface="Times New Roman" pitchFamily="18" charset="0"/>
              </a:rPr>
              <a:t>      likewise be present in the sewage. </a:t>
            </a:r>
          </a:p>
          <a:p>
            <a:pPr>
              <a:buFont typeface="Arial" pitchFamily="34" charset="0"/>
              <a:buChar char="•"/>
            </a:pPr>
            <a:r>
              <a:rPr lang="en-US" sz="2400" dirty="0">
                <a:solidFill>
                  <a:prstClr val="black"/>
                </a:solidFill>
                <a:cs typeface="Times New Roman" pitchFamily="18" charset="0"/>
              </a:rPr>
              <a:t>    Organic compounds are contributed through human excrement </a:t>
            </a:r>
          </a:p>
          <a:p>
            <a:r>
              <a:rPr lang="en-US" sz="2400" dirty="0">
                <a:solidFill>
                  <a:prstClr val="black"/>
                </a:solidFill>
                <a:cs typeface="Times New Roman" pitchFamily="18" charset="0"/>
              </a:rPr>
              <a:t>      and other domestic wastes, and both organic and inorganic </a:t>
            </a:r>
          </a:p>
          <a:p>
            <a:r>
              <a:rPr lang="en-US" sz="2400" dirty="0">
                <a:solidFill>
                  <a:prstClr val="black"/>
                </a:solidFill>
                <a:cs typeface="Times New Roman" pitchFamily="18" charset="0"/>
              </a:rPr>
              <a:t>      compounds are added by industrial wastes. For example, </a:t>
            </a:r>
          </a:p>
          <a:p>
            <a:r>
              <a:rPr lang="en-US" sz="2400" dirty="0">
                <a:solidFill>
                  <a:prstClr val="black"/>
                </a:solidFill>
                <a:cs typeface="Times New Roman" pitchFamily="18" charset="0"/>
              </a:rPr>
              <a:t>      slaughterhouses, sugar factories, paper mills, and creameries </a:t>
            </a:r>
          </a:p>
          <a:p>
            <a:r>
              <a:rPr lang="en-US" sz="2400" dirty="0">
                <a:solidFill>
                  <a:prstClr val="black"/>
                </a:solidFill>
                <a:cs typeface="Times New Roman" pitchFamily="18" charset="0"/>
              </a:rPr>
              <a:t>      add organic substances: mines and metal industries contribute </a:t>
            </a:r>
          </a:p>
          <a:p>
            <a:r>
              <a:rPr lang="en-US" sz="2400" dirty="0">
                <a:solidFill>
                  <a:prstClr val="black"/>
                </a:solidFill>
                <a:cs typeface="Times New Roman" pitchFamily="18" charset="0"/>
              </a:rPr>
              <a:t>      acids and salts of metals and other inorganic wastes.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304800"/>
            <a:ext cx="8534400" cy="6001643"/>
          </a:xfrm>
          <a:prstGeom prst="rect">
            <a:avLst/>
          </a:prstGeom>
        </p:spPr>
        <p:txBody>
          <a:bodyPr wrap="square">
            <a:spAutoFit/>
          </a:bodyPr>
          <a:lstStyle/>
          <a:p>
            <a:pPr lvl="0">
              <a:buFont typeface="Arial" pitchFamily="34" charset="0"/>
              <a:buChar char="•"/>
            </a:pPr>
            <a:r>
              <a:rPr lang="en-US" sz="2400" dirty="0">
                <a:solidFill>
                  <a:prstClr val="black"/>
                </a:solidFill>
                <a:cs typeface="Times New Roman" pitchFamily="18" charset="0"/>
              </a:rPr>
              <a:t>   The organic compounds in sewage are classified as nitrogenous </a:t>
            </a:r>
          </a:p>
          <a:p>
            <a:pPr lvl="0"/>
            <a:r>
              <a:rPr lang="en-US" sz="2400" dirty="0">
                <a:solidFill>
                  <a:prstClr val="black"/>
                </a:solidFill>
                <a:cs typeface="Times New Roman" pitchFamily="18" charset="0"/>
              </a:rPr>
              <a:t>     or nonnitrogenous. The principal nitrogenous compounds are </a:t>
            </a:r>
          </a:p>
          <a:p>
            <a:pPr lvl="0"/>
            <a:r>
              <a:rPr lang="en-US" sz="2400" dirty="0">
                <a:solidFill>
                  <a:prstClr val="black"/>
                </a:solidFill>
                <a:cs typeface="Times New Roman" pitchFamily="18" charset="0"/>
              </a:rPr>
              <a:t>     urea, proteins, amines. and amino acids; the </a:t>
            </a:r>
            <a:r>
              <a:rPr lang="en-US" sz="2400" dirty="0" err="1">
                <a:solidFill>
                  <a:prstClr val="black"/>
                </a:solidFill>
                <a:cs typeface="Times New Roman" pitchFamily="18" charset="0"/>
              </a:rPr>
              <a:t>nonnitrogenous</a:t>
            </a:r>
            <a:r>
              <a:rPr lang="en-US" sz="2400" dirty="0">
                <a:solidFill>
                  <a:prstClr val="black"/>
                </a:solidFill>
                <a:cs typeface="Times New Roman" pitchFamily="18" charset="0"/>
              </a:rPr>
              <a:t> </a:t>
            </a:r>
          </a:p>
          <a:p>
            <a:pPr lvl="0"/>
            <a:r>
              <a:rPr lang="en-US" sz="2400" dirty="0">
                <a:solidFill>
                  <a:prstClr val="black"/>
                </a:solidFill>
                <a:cs typeface="Times New Roman" pitchFamily="18" charset="0"/>
              </a:rPr>
              <a:t>     substances include carbohydrates, fats, and soaps.</a:t>
            </a:r>
          </a:p>
          <a:p>
            <a:pPr lvl="0">
              <a:buFont typeface="Arial" pitchFamily="34" charset="0"/>
              <a:buChar char="•"/>
            </a:pPr>
            <a:r>
              <a:rPr lang="en-US" sz="2400" dirty="0">
                <a:solidFill>
                  <a:prstClr val="black"/>
                </a:solidFill>
                <a:cs typeface="Times New Roman" pitchFamily="18" charset="0"/>
              </a:rPr>
              <a:t>   Modern technology may produce significant changes in sewage </a:t>
            </a:r>
          </a:p>
          <a:p>
            <a:pPr lvl="0"/>
            <a:r>
              <a:rPr lang="en-US" sz="2400" dirty="0">
                <a:solidFill>
                  <a:prstClr val="black"/>
                </a:solidFill>
                <a:cs typeface="Times New Roman" pitchFamily="18" charset="0"/>
              </a:rPr>
              <a:t>     characteristics. </a:t>
            </a:r>
          </a:p>
          <a:p>
            <a:pPr lvl="0">
              <a:buFont typeface="Arial" pitchFamily="34" charset="0"/>
              <a:buChar char="•"/>
            </a:pPr>
            <a:r>
              <a:rPr lang="en-US" sz="2400" dirty="0">
                <a:solidFill>
                  <a:prstClr val="black"/>
                </a:solidFill>
                <a:cs typeface="Times New Roman" pitchFamily="18" charset="0"/>
              </a:rPr>
              <a:t>   The increased use of household garbage-disposal units has </a:t>
            </a:r>
          </a:p>
          <a:p>
            <a:pPr lvl="0"/>
            <a:r>
              <a:rPr lang="en-US" sz="2400" dirty="0">
                <a:solidFill>
                  <a:prstClr val="black"/>
                </a:solidFill>
                <a:cs typeface="Times New Roman" pitchFamily="18" charset="0"/>
              </a:rPr>
              <a:t>     increased the total organic load. Some synthetic detergents </a:t>
            </a:r>
          </a:p>
          <a:p>
            <a:pPr lvl="0"/>
            <a:r>
              <a:rPr lang="en-US" sz="2400" dirty="0">
                <a:solidFill>
                  <a:prstClr val="black"/>
                </a:solidFill>
                <a:cs typeface="Times New Roman" pitchFamily="18" charset="0"/>
              </a:rPr>
              <a:t>     displacing soaps are resistant to microbial degradation.</a:t>
            </a:r>
          </a:p>
          <a:p>
            <a:pPr lvl="0"/>
            <a:endParaRPr lang="en-US" sz="2400" dirty="0">
              <a:solidFill>
                <a:prstClr val="black"/>
              </a:solidFill>
              <a:cs typeface="Times New Roman" pitchFamily="18" charset="0"/>
            </a:endParaRPr>
          </a:p>
          <a:p>
            <a:pPr lvl="0"/>
            <a:r>
              <a:rPr lang="en-US" sz="2400" b="1" dirty="0">
                <a:solidFill>
                  <a:srgbClr val="C00000"/>
                </a:solidFill>
                <a:cs typeface="Times New Roman" pitchFamily="18" charset="0"/>
              </a:rPr>
              <a:t>BOD (Biological Oxygen Demand) </a:t>
            </a:r>
          </a:p>
          <a:p>
            <a:pPr lvl="0"/>
            <a:r>
              <a:rPr lang="en-US" sz="2400" dirty="0">
                <a:solidFill>
                  <a:prstClr val="black"/>
                </a:solidFill>
                <a:cs typeface="Times New Roman" pitchFamily="18" charset="0"/>
              </a:rPr>
              <a:t>“The biochemical oxygen demand (BOD) is a measure of the amount of oxygen used in the respiratory processes of microorganisms in oxidizing the organic matter in the sewage and for the further metabolism (oxidation) of cellular components synthesized from the wastes.”</a:t>
            </a:r>
            <a:endParaRPr lang="en-US" dirty="0">
              <a:solidFill>
                <a:prstClr val="white"/>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81000" y="304800"/>
            <a:ext cx="8458200" cy="3046988"/>
          </a:xfrm>
          <a:prstGeom prst="rect">
            <a:avLst/>
          </a:prstGeom>
        </p:spPr>
        <p:txBody>
          <a:bodyPr wrap="square">
            <a:spAutoFit/>
          </a:bodyPr>
          <a:lstStyle/>
          <a:p>
            <a:pPr>
              <a:buFont typeface="Arial" pitchFamily="34" charset="0"/>
              <a:buChar char="•"/>
            </a:pPr>
            <a:r>
              <a:rPr lang="en-US" sz="2400" dirty="0">
                <a:solidFill>
                  <a:prstClr val="black"/>
                </a:solidFill>
                <a:cs typeface="Times New Roman" pitchFamily="18" charset="0"/>
              </a:rPr>
              <a:t>   One of the primary reasons for treating wastewater prior to its </a:t>
            </a:r>
          </a:p>
          <a:p>
            <a:r>
              <a:rPr lang="en-US" sz="2400" dirty="0">
                <a:solidFill>
                  <a:prstClr val="black"/>
                </a:solidFill>
                <a:cs typeface="Times New Roman" pitchFamily="18" charset="0"/>
              </a:rPr>
              <a:t>     being returned to the water resource (e.g. stream or lake) is to </a:t>
            </a:r>
          </a:p>
          <a:p>
            <a:r>
              <a:rPr lang="en-US" sz="2400" dirty="0">
                <a:solidFill>
                  <a:prstClr val="black"/>
                </a:solidFill>
                <a:cs typeface="Times New Roman" pitchFamily="18" charset="0"/>
              </a:rPr>
              <a:t>     reduce the drain on dissolved oxygen supply of the receiving </a:t>
            </a:r>
          </a:p>
          <a:p>
            <a:r>
              <a:rPr lang="en-US" sz="2400" dirty="0">
                <a:solidFill>
                  <a:prstClr val="black"/>
                </a:solidFill>
                <a:cs typeface="Times New Roman" pitchFamily="18" charset="0"/>
              </a:rPr>
              <a:t>     body of the water. </a:t>
            </a:r>
          </a:p>
          <a:p>
            <a:pPr>
              <a:buFont typeface="Arial" pitchFamily="34" charset="0"/>
              <a:buChar char="•"/>
            </a:pPr>
            <a:r>
              <a:rPr lang="en-US" sz="2400" dirty="0">
                <a:solidFill>
                  <a:prstClr val="black"/>
                </a:solidFill>
                <a:cs typeface="Times New Roman" pitchFamily="18" charset="0"/>
              </a:rPr>
              <a:t>   The magnitude of the BOD is related to the amount of organic </a:t>
            </a:r>
          </a:p>
          <a:p>
            <a:r>
              <a:rPr lang="en-US" sz="2400" dirty="0">
                <a:solidFill>
                  <a:prstClr val="black"/>
                </a:solidFill>
                <a:cs typeface="Times New Roman" pitchFamily="18" charset="0"/>
              </a:rPr>
              <a:t>     material in the wastewater-i.e. the more oxidizable organic </a:t>
            </a:r>
          </a:p>
          <a:p>
            <a:r>
              <a:rPr lang="en-US" sz="2400" dirty="0">
                <a:solidFill>
                  <a:prstClr val="black"/>
                </a:solidFill>
                <a:cs typeface="Times New Roman" pitchFamily="18" charset="0"/>
              </a:rPr>
              <a:t>     material, the higher the BOD. </a:t>
            </a:r>
          </a:p>
          <a:p>
            <a:pPr>
              <a:buFont typeface="Arial" pitchFamily="34" charset="0"/>
              <a:buChar char="•"/>
            </a:pPr>
            <a:r>
              <a:rPr lang="en-US" sz="2400" dirty="0">
                <a:solidFill>
                  <a:prstClr val="black"/>
                </a:solidFill>
                <a:cs typeface="Times New Roman" pitchFamily="18" charset="0"/>
              </a:rPr>
              <a:t>   The "strength" of wastewater is expressed in terms of BOD level.</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8686800" cy="64770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04800" y="258425"/>
            <a:ext cx="8534400" cy="5632311"/>
          </a:xfrm>
          <a:prstGeom prst="rect">
            <a:avLst/>
          </a:prstGeom>
        </p:spPr>
        <p:txBody>
          <a:bodyPr wrap="square">
            <a:spAutoFit/>
          </a:bodyPr>
          <a:lstStyle/>
          <a:p>
            <a:pPr lvl="0"/>
            <a:r>
              <a:rPr lang="en-US" sz="2400" dirty="0">
                <a:solidFill>
                  <a:srgbClr val="C00000"/>
                </a:solidFill>
              </a:rPr>
              <a:t>   </a:t>
            </a:r>
            <a:r>
              <a:rPr lang="en-US" sz="2400" b="1" dirty="0">
                <a:solidFill>
                  <a:srgbClr val="C00000"/>
                </a:solidFill>
              </a:rPr>
              <a:t>Chemical oxygen demand" (COD)</a:t>
            </a:r>
          </a:p>
          <a:p>
            <a:pPr lvl="0">
              <a:buFont typeface="Arial" pitchFamily="34" charset="0"/>
              <a:buChar char="•"/>
            </a:pPr>
            <a:r>
              <a:rPr lang="en-US" sz="2400" dirty="0">
                <a:solidFill>
                  <a:prstClr val="black"/>
                </a:solidFill>
              </a:rPr>
              <a:t>  BOD test takes 5 days it may be necessary to resort to the </a:t>
            </a:r>
          </a:p>
          <a:p>
            <a:pPr lvl="0"/>
            <a:r>
              <a:rPr lang="en-US" sz="2400" dirty="0">
                <a:solidFill>
                  <a:prstClr val="black"/>
                </a:solidFill>
              </a:rPr>
              <a:t>    chemical oxygen demand" (COD), a chemical test which only </a:t>
            </a:r>
          </a:p>
          <a:p>
            <a:pPr lvl="0"/>
            <a:r>
              <a:rPr lang="en-US" sz="2400" dirty="0">
                <a:solidFill>
                  <a:prstClr val="black"/>
                </a:solidFill>
              </a:rPr>
              <a:t>    takes a few hours to complete. </a:t>
            </a:r>
          </a:p>
          <a:p>
            <a:pPr lvl="0">
              <a:buFont typeface="Arial" pitchFamily="34" charset="0"/>
              <a:buChar char="•"/>
            </a:pPr>
            <a:r>
              <a:rPr lang="en-US" sz="2400" dirty="0">
                <a:solidFill>
                  <a:prstClr val="black"/>
                </a:solidFill>
              </a:rPr>
              <a:t>  The test is based on treating the sample with a known amount of </a:t>
            </a:r>
          </a:p>
          <a:p>
            <a:pPr lvl="0"/>
            <a:r>
              <a:rPr lang="en-US" sz="2400" dirty="0">
                <a:solidFill>
                  <a:prstClr val="black"/>
                </a:solidFill>
              </a:rPr>
              <a:t>    boiling acidic potassium dichromate solution for 2.5 to 4 hours </a:t>
            </a:r>
          </a:p>
          <a:p>
            <a:pPr lvl="0"/>
            <a:r>
              <a:rPr lang="en-US" sz="2400" dirty="0">
                <a:solidFill>
                  <a:prstClr val="black"/>
                </a:solidFill>
              </a:rPr>
              <a:t>    and then titrating the excess dichromate with ferrous sulphate or </a:t>
            </a:r>
          </a:p>
          <a:p>
            <a:pPr lvl="0"/>
            <a:r>
              <a:rPr lang="en-US" sz="2400" dirty="0">
                <a:solidFill>
                  <a:prstClr val="black"/>
                </a:solidFill>
              </a:rPr>
              <a:t>    ferrous ammonium sulphate. </a:t>
            </a:r>
          </a:p>
          <a:p>
            <a:pPr lvl="0">
              <a:buFont typeface="Arial" pitchFamily="34" charset="0"/>
              <a:buChar char="•"/>
            </a:pPr>
            <a:r>
              <a:rPr lang="en-US" sz="2400" dirty="0">
                <a:solidFill>
                  <a:prstClr val="black"/>
                </a:solidFill>
              </a:rPr>
              <a:t>  The oxidized organic matter is taken as being proportional to the </a:t>
            </a:r>
          </a:p>
          <a:p>
            <a:pPr lvl="0"/>
            <a:r>
              <a:rPr lang="en-US" sz="2400" dirty="0">
                <a:solidFill>
                  <a:prstClr val="black"/>
                </a:solidFill>
              </a:rPr>
              <a:t>     potassium dichromate utilized. </a:t>
            </a:r>
          </a:p>
          <a:p>
            <a:pPr lvl="0">
              <a:buFont typeface="Arial" pitchFamily="34" charset="0"/>
              <a:buChar char="•"/>
            </a:pPr>
            <a:r>
              <a:rPr lang="en-US" sz="2400" dirty="0">
                <a:solidFill>
                  <a:prstClr val="black"/>
                </a:solidFill>
              </a:rPr>
              <a:t>  Most compounds are oxidized virtually to completion in this test, </a:t>
            </a:r>
          </a:p>
          <a:p>
            <a:pPr lvl="0"/>
            <a:r>
              <a:rPr lang="en-US" sz="2400" dirty="0">
                <a:solidFill>
                  <a:prstClr val="black"/>
                </a:solidFill>
              </a:rPr>
              <a:t>    including those which are not biodegradable. </a:t>
            </a:r>
          </a:p>
          <a:p>
            <a:pPr lvl="0">
              <a:buFont typeface="Arial" pitchFamily="34" charset="0"/>
              <a:buChar char="•"/>
            </a:pPr>
            <a:r>
              <a:rPr lang="en-US" sz="2400" dirty="0">
                <a:solidFill>
                  <a:prstClr val="black"/>
                </a:solidFill>
              </a:rPr>
              <a:t>  In circumstances where substances are toxic to microorganisms, </a:t>
            </a:r>
          </a:p>
          <a:p>
            <a:pPr lvl="0"/>
            <a:r>
              <a:rPr lang="en-US" sz="2400" dirty="0">
                <a:solidFill>
                  <a:prstClr val="black"/>
                </a:solidFill>
              </a:rPr>
              <a:t>    the COD test may be the only suitable method available for </a:t>
            </a:r>
          </a:p>
          <a:p>
            <a:pPr lvl="0"/>
            <a:r>
              <a:rPr lang="en-US" sz="2400" dirty="0">
                <a:solidFill>
                  <a:prstClr val="black"/>
                </a:solidFill>
              </a:rPr>
              <a:t>    assessing the degree of treatment required.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5" name="Rectangle 4"/>
          <p:cNvSpPr/>
          <p:nvPr/>
        </p:nvSpPr>
        <p:spPr>
          <a:xfrm>
            <a:off x="304800" y="228600"/>
            <a:ext cx="8534400" cy="6001643"/>
          </a:xfrm>
          <a:prstGeom prst="rect">
            <a:avLst/>
          </a:prstGeom>
        </p:spPr>
        <p:txBody>
          <a:bodyPr wrap="square">
            <a:spAutoFit/>
          </a:bodyPr>
          <a:lstStyle/>
          <a:p>
            <a:pPr lvl="0" indent="-457200" eaLnBrk="0" fontAlgn="base" hangingPunct="0">
              <a:spcBef>
                <a:spcPct val="0"/>
              </a:spcBef>
              <a:spcAft>
                <a:spcPct val="0"/>
              </a:spcAft>
            </a:pPr>
            <a:r>
              <a:rPr lang="en-US" sz="2400" b="1" dirty="0">
                <a:solidFill>
                  <a:srgbClr val="C00000"/>
                </a:solidFill>
                <a:cs typeface="Times New Roman" pitchFamily="18" charset="0"/>
              </a:rPr>
              <a:t>Microbial Characteristics of Waste water </a:t>
            </a:r>
          </a:p>
          <a:p>
            <a:pPr lvl="0" indent="-457200" eaLnBrk="0" fontAlgn="base" hangingPunct="0">
              <a:spcBef>
                <a:spcPct val="0"/>
              </a:spcBef>
              <a:spcAft>
                <a:spcPct val="0"/>
              </a:spcAft>
              <a:buFont typeface="Arial" pitchFamily="34" charset="0"/>
              <a:buChar char="•"/>
            </a:pPr>
            <a:r>
              <a:rPr lang="en-US" sz="2400" dirty="0">
                <a:solidFill>
                  <a:schemeClr val="bg1"/>
                </a:solidFill>
                <a:cs typeface="Times New Roman" pitchFamily="18" charset="0"/>
              </a:rPr>
              <a:t>Since the composition of wastewater varies, it is to be expected </a:t>
            </a:r>
          </a:p>
          <a:p>
            <a:pPr lvl="0" indent="-457200" eaLnBrk="0" fontAlgn="base" hangingPunct="0">
              <a:spcBef>
                <a:spcPct val="0"/>
              </a:spcBef>
              <a:spcAft>
                <a:spcPct val="0"/>
              </a:spcAft>
            </a:pPr>
            <a:r>
              <a:rPr lang="en-US" sz="2400" dirty="0">
                <a:solidFill>
                  <a:schemeClr val="bg1"/>
                </a:solidFill>
                <a:cs typeface="Times New Roman" pitchFamily="18" charset="0"/>
              </a:rPr>
              <a:t>       that the type and numbers of organisms will fluctuate. </a:t>
            </a:r>
          </a:p>
          <a:p>
            <a:pPr lvl="0" indent="-457200" eaLnBrk="0" fontAlgn="base" hangingPunct="0">
              <a:spcBef>
                <a:spcPct val="0"/>
              </a:spcBef>
              <a:spcAft>
                <a:spcPct val="0"/>
              </a:spcAft>
              <a:buFont typeface="Arial" pitchFamily="34" charset="0"/>
              <a:buChar char="•"/>
            </a:pPr>
            <a:r>
              <a:rPr lang="en-US" sz="2400" dirty="0">
                <a:solidFill>
                  <a:schemeClr val="bg1"/>
                </a:solidFill>
                <a:cs typeface="Times New Roman" pitchFamily="18" charset="0"/>
              </a:rPr>
              <a:t>Fungi, protozoa, algae, bacteria, and viruses are present. </a:t>
            </a:r>
          </a:p>
          <a:p>
            <a:pPr lvl="0" indent="-457200" eaLnBrk="0" fontAlgn="base" hangingPunct="0">
              <a:spcBef>
                <a:spcPct val="0"/>
              </a:spcBef>
              <a:spcAft>
                <a:spcPct val="0"/>
              </a:spcAft>
              <a:buFont typeface="Arial" pitchFamily="34" charset="0"/>
              <a:buChar char="•"/>
            </a:pPr>
            <a:r>
              <a:rPr lang="en-US" sz="2400" dirty="0">
                <a:solidFill>
                  <a:schemeClr val="bg1"/>
                </a:solidFill>
                <a:cs typeface="Times New Roman" pitchFamily="18" charset="0"/>
              </a:rPr>
              <a:t>Raw sewage may contain millions of bacteria per milliliter </a:t>
            </a:r>
          </a:p>
          <a:p>
            <a:pPr lvl="0" indent="-457200" eaLnBrk="0" fontAlgn="base" hangingPunct="0">
              <a:spcBef>
                <a:spcPct val="0"/>
              </a:spcBef>
              <a:spcAft>
                <a:spcPct val="0"/>
              </a:spcAft>
            </a:pPr>
            <a:r>
              <a:rPr lang="en-US" sz="2400" dirty="0">
                <a:solidFill>
                  <a:schemeClr val="bg1"/>
                </a:solidFill>
                <a:cs typeface="Times New Roman" pitchFamily="18" charset="0"/>
              </a:rPr>
              <a:t>       including the coliforms, streptococci, anaerobic spore-forming </a:t>
            </a:r>
          </a:p>
          <a:p>
            <a:pPr lvl="0" indent="-457200" eaLnBrk="0" fontAlgn="base" hangingPunct="0">
              <a:spcBef>
                <a:spcPct val="0"/>
              </a:spcBef>
              <a:spcAft>
                <a:spcPct val="0"/>
              </a:spcAft>
            </a:pPr>
            <a:r>
              <a:rPr lang="en-US" sz="2400" dirty="0">
                <a:solidFill>
                  <a:schemeClr val="bg1"/>
                </a:solidFill>
                <a:cs typeface="Times New Roman" pitchFamily="18" charset="0"/>
              </a:rPr>
              <a:t>       bacilli, the Proteus group, and other types originating in the </a:t>
            </a:r>
          </a:p>
          <a:p>
            <a:pPr lvl="0" indent="-457200" eaLnBrk="0" fontAlgn="base" hangingPunct="0">
              <a:spcBef>
                <a:spcPct val="0"/>
              </a:spcBef>
              <a:spcAft>
                <a:spcPct val="0"/>
              </a:spcAft>
            </a:pPr>
            <a:r>
              <a:rPr lang="en-US" sz="2400" dirty="0">
                <a:solidFill>
                  <a:schemeClr val="bg1"/>
                </a:solidFill>
                <a:cs typeface="Times New Roman" pitchFamily="18" charset="0"/>
              </a:rPr>
              <a:t>       intestinal tract of humans. </a:t>
            </a:r>
          </a:p>
          <a:p>
            <a:pPr lvl="0" indent="-457200" eaLnBrk="0" fontAlgn="base" hangingPunct="0">
              <a:spcBef>
                <a:spcPct val="0"/>
              </a:spcBef>
              <a:spcAft>
                <a:spcPct val="0"/>
              </a:spcAft>
              <a:buFont typeface="Arial" pitchFamily="34" charset="0"/>
              <a:buChar char="•"/>
            </a:pPr>
            <a:r>
              <a:rPr lang="en-US" sz="2400" dirty="0">
                <a:solidFill>
                  <a:schemeClr val="bg1"/>
                </a:solidFill>
                <a:cs typeface="Times New Roman" pitchFamily="18" charset="0"/>
              </a:rPr>
              <a:t>Sewage is also a potential source of pathogenic protozoa, </a:t>
            </a:r>
          </a:p>
          <a:p>
            <a:pPr lvl="0" indent="-457200" eaLnBrk="0" fontAlgn="base" hangingPunct="0">
              <a:spcBef>
                <a:spcPct val="0"/>
              </a:spcBef>
              <a:spcAft>
                <a:spcPct val="0"/>
              </a:spcAft>
            </a:pPr>
            <a:r>
              <a:rPr lang="en-US" sz="2400" dirty="0">
                <a:solidFill>
                  <a:schemeClr val="bg1"/>
                </a:solidFill>
                <a:cs typeface="Times New Roman" pitchFamily="18" charset="0"/>
              </a:rPr>
              <a:t>       bacteria, and viruses. </a:t>
            </a:r>
          </a:p>
          <a:p>
            <a:pPr lvl="0" indent="-457200" eaLnBrk="0" fontAlgn="base" hangingPunct="0">
              <a:spcBef>
                <a:spcPct val="0"/>
              </a:spcBef>
              <a:spcAft>
                <a:spcPct val="0"/>
              </a:spcAft>
              <a:buFont typeface="Arial" pitchFamily="34" charset="0"/>
              <a:buChar char="•"/>
            </a:pPr>
            <a:r>
              <a:rPr lang="en-US" sz="2400" dirty="0">
                <a:solidFill>
                  <a:schemeClr val="bg1"/>
                </a:solidFill>
                <a:cs typeface="Times New Roman" pitchFamily="18" charset="0"/>
              </a:rPr>
              <a:t>The causative agents of dysentery, cholera, and typhoid fever </a:t>
            </a:r>
          </a:p>
          <a:p>
            <a:pPr lvl="0" indent="-457200" eaLnBrk="0" fontAlgn="base" hangingPunct="0">
              <a:spcBef>
                <a:spcPct val="0"/>
              </a:spcBef>
              <a:spcAft>
                <a:spcPct val="0"/>
              </a:spcAft>
            </a:pPr>
            <a:r>
              <a:rPr lang="en-US" sz="2400" dirty="0">
                <a:solidFill>
                  <a:schemeClr val="bg1"/>
                </a:solidFill>
                <a:cs typeface="Times New Roman" pitchFamily="18" charset="0"/>
              </a:rPr>
              <a:t>       may occur in sewage. </a:t>
            </a:r>
          </a:p>
          <a:p>
            <a:pPr lvl="0" indent="-457200" eaLnBrk="0" fontAlgn="base" hangingPunct="0">
              <a:spcBef>
                <a:spcPct val="0"/>
              </a:spcBef>
              <a:spcAft>
                <a:spcPct val="0"/>
              </a:spcAft>
              <a:buFont typeface="Arial" pitchFamily="34" charset="0"/>
              <a:buChar char="•"/>
            </a:pPr>
            <a:r>
              <a:rPr lang="en-US" sz="2400" dirty="0">
                <a:solidFill>
                  <a:schemeClr val="bg1"/>
                </a:solidFill>
                <a:cs typeface="Times New Roman" pitchFamily="18" charset="0"/>
              </a:rPr>
              <a:t>The poliomyelitis virus, the virus of infectious hepatitis, and the </a:t>
            </a:r>
          </a:p>
          <a:p>
            <a:pPr lvl="0" indent="-457200" eaLnBrk="0" fontAlgn="base" hangingPunct="0">
              <a:spcBef>
                <a:spcPct val="0"/>
              </a:spcBef>
              <a:spcAft>
                <a:spcPct val="0"/>
              </a:spcAft>
            </a:pPr>
            <a:r>
              <a:rPr lang="en-US" sz="2400" dirty="0">
                <a:solidFill>
                  <a:schemeClr val="bg1"/>
                </a:solidFill>
                <a:cs typeface="Times New Roman" pitchFamily="18" charset="0"/>
              </a:rPr>
              <a:t>       </a:t>
            </a:r>
            <a:r>
              <a:rPr lang="en-US" sz="2400" dirty="0" err="1">
                <a:solidFill>
                  <a:schemeClr val="bg1"/>
                </a:solidFill>
                <a:cs typeface="Times New Roman" pitchFamily="18" charset="0"/>
              </a:rPr>
              <a:t>coxsackie</a:t>
            </a:r>
            <a:r>
              <a:rPr lang="en-US" sz="2400" dirty="0">
                <a:solidFill>
                  <a:schemeClr val="bg1"/>
                </a:solidFill>
                <a:cs typeface="Times New Roman" pitchFamily="18" charset="0"/>
              </a:rPr>
              <a:t> viruses are excreted in the feces of infected hosts and </a:t>
            </a:r>
          </a:p>
          <a:p>
            <a:pPr lvl="0" indent="-457200" eaLnBrk="0" fontAlgn="base" hangingPunct="0">
              <a:spcBef>
                <a:spcPct val="0"/>
              </a:spcBef>
              <a:spcAft>
                <a:spcPct val="0"/>
              </a:spcAft>
            </a:pPr>
            <a:r>
              <a:rPr lang="en-US" sz="2400" dirty="0">
                <a:solidFill>
                  <a:schemeClr val="bg1"/>
                </a:solidFill>
                <a:cs typeface="Times New Roman" pitchFamily="18" charset="0"/>
              </a:rPr>
              <a:t>       thus may appear in sewage. Certain bacterial viruses are readily </a:t>
            </a:r>
          </a:p>
          <a:p>
            <a:pPr lvl="0" indent="-457200" eaLnBrk="0" fontAlgn="base" hangingPunct="0">
              <a:spcBef>
                <a:spcPct val="0"/>
              </a:spcBef>
              <a:spcAft>
                <a:spcPct val="0"/>
              </a:spcAft>
            </a:pPr>
            <a:r>
              <a:rPr lang="en-US" sz="2400" dirty="0">
                <a:solidFill>
                  <a:schemeClr val="bg1"/>
                </a:solidFill>
                <a:cs typeface="Times New Roman" pitchFamily="18" charset="0"/>
              </a:rPr>
              <a:t>       isolated from sewage.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686800" cy="6553200"/>
          </a:xfrm>
          <a:prstGeom prst="rect">
            <a:avLst/>
          </a:prstGeom>
          <a:solidFill>
            <a:schemeClr val="accent6">
              <a:lumMod val="20000"/>
              <a:lumOff val="80000"/>
            </a:schemeClr>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ysClr val="windowText" lastClr="000000"/>
              </a:solidFill>
            </a:endParaRPr>
          </a:p>
        </p:txBody>
      </p:sp>
      <p:sp>
        <p:nvSpPr>
          <p:cNvPr id="6" name="Rectangle 5"/>
          <p:cNvSpPr/>
          <p:nvPr/>
        </p:nvSpPr>
        <p:spPr>
          <a:xfrm>
            <a:off x="304800" y="228600"/>
            <a:ext cx="8534400" cy="6001643"/>
          </a:xfrm>
          <a:prstGeom prst="rect">
            <a:avLst/>
          </a:prstGeom>
        </p:spPr>
        <p:txBody>
          <a:bodyPr wrap="square">
            <a:spAutoFit/>
          </a:bodyPr>
          <a:lstStyle/>
          <a:p>
            <a:pPr lvl="0" indent="-457200" eaLnBrk="0" fontAlgn="base" hangingPunct="0">
              <a:spcBef>
                <a:spcPct val="0"/>
              </a:spcBef>
              <a:spcAft>
                <a:spcPct val="0"/>
              </a:spcAft>
              <a:buFont typeface="Arial" pitchFamily="34" charset="0"/>
              <a:buChar char="•"/>
            </a:pPr>
            <a:r>
              <a:rPr lang="en-US" sz="2400" dirty="0">
                <a:solidFill>
                  <a:schemeClr val="bg1"/>
                </a:solidFill>
                <a:cs typeface="Times New Roman" pitchFamily="18" charset="0"/>
              </a:rPr>
              <a:t>Predominant physiological types of bacteria may shift during </a:t>
            </a:r>
          </a:p>
          <a:p>
            <a:pPr lvl="0" indent="-457200" eaLnBrk="0" fontAlgn="base" hangingPunct="0">
              <a:spcBef>
                <a:spcPct val="0"/>
              </a:spcBef>
              <a:spcAft>
                <a:spcPct val="0"/>
              </a:spcAft>
            </a:pPr>
            <a:r>
              <a:rPr lang="en-US" sz="2400" dirty="0">
                <a:solidFill>
                  <a:schemeClr val="bg1"/>
                </a:solidFill>
                <a:cs typeface="Times New Roman" pitchFamily="18" charset="0"/>
              </a:rPr>
              <a:t>       the course sewage digestion. </a:t>
            </a:r>
          </a:p>
          <a:p>
            <a:pPr lvl="0" indent="-457200" eaLnBrk="0" fontAlgn="base" hangingPunct="0">
              <a:spcBef>
                <a:spcPct val="0"/>
              </a:spcBef>
              <a:spcAft>
                <a:spcPct val="0"/>
              </a:spcAft>
              <a:buFont typeface="Arial" pitchFamily="34" charset="0"/>
              <a:buChar char="•"/>
            </a:pPr>
            <a:r>
              <a:rPr lang="en-US" sz="2400" dirty="0">
                <a:solidFill>
                  <a:prstClr val="black"/>
                </a:solidFill>
                <a:cs typeface="Times New Roman" pitchFamily="18" charset="0"/>
              </a:rPr>
              <a:t>In an anaerobic digester, facultative types (</a:t>
            </a:r>
            <a:r>
              <a:rPr lang="en-US" sz="2400" i="1" dirty="0" err="1">
                <a:solidFill>
                  <a:prstClr val="black"/>
                </a:solidFill>
                <a:cs typeface="Times New Roman" pitchFamily="18" charset="0"/>
              </a:rPr>
              <a:t>Enterobacter</a:t>
            </a:r>
            <a:r>
              <a:rPr lang="en-US" sz="2400" i="1" dirty="0">
                <a:solidFill>
                  <a:prstClr val="black"/>
                </a:solidFill>
                <a:cs typeface="Times New Roman" pitchFamily="18" charset="0"/>
              </a:rPr>
              <a:t>, </a:t>
            </a:r>
          </a:p>
          <a:p>
            <a:pPr lvl="0" indent="-457200" eaLnBrk="0" fontAlgn="base" hangingPunct="0">
              <a:spcBef>
                <a:spcPct val="0"/>
              </a:spcBef>
              <a:spcAft>
                <a:spcPct val="0"/>
              </a:spcAft>
            </a:pPr>
            <a:r>
              <a:rPr lang="en-US" sz="2400" i="1" dirty="0">
                <a:solidFill>
                  <a:prstClr val="black"/>
                </a:solidFill>
                <a:cs typeface="Times New Roman" pitchFamily="18" charset="0"/>
              </a:rPr>
              <a:t>       </a:t>
            </a:r>
            <a:r>
              <a:rPr lang="en-US" sz="2400" i="1" dirty="0" err="1">
                <a:solidFill>
                  <a:prstClr val="black"/>
                </a:solidFill>
                <a:cs typeface="Times New Roman" pitchFamily="18" charset="0"/>
              </a:rPr>
              <a:t>Alcaligenes</a:t>
            </a:r>
            <a:r>
              <a:rPr lang="en-US" sz="2400" i="1" dirty="0">
                <a:solidFill>
                  <a:prstClr val="black"/>
                </a:solidFill>
                <a:cs typeface="Times New Roman" pitchFamily="18" charset="0"/>
              </a:rPr>
              <a:t>, Escherichia, Pseudomonas</a:t>
            </a:r>
            <a:r>
              <a:rPr lang="en-US" sz="2400" dirty="0">
                <a:solidFill>
                  <a:prstClr val="black"/>
                </a:solidFill>
                <a:cs typeface="Times New Roman" pitchFamily="18" charset="0"/>
              </a:rPr>
              <a:t> etc.) predominate </a:t>
            </a:r>
          </a:p>
          <a:p>
            <a:pPr lvl="0" indent="-457200" eaLnBrk="0" fontAlgn="base" hangingPunct="0">
              <a:spcBef>
                <a:spcPct val="0"/>
              </a:spcBef>
              <a:spcAft>
                <a:spcPct val="0"/>
              </a:spcAft>
            </a:pPr>
            <a:r>
              <a:rPr lang="en-US" sz="2400" dirty="0">
                <a:solidFill>
                  <a:prstClr val="black"/>
                </a:solidFill>
                <a:cs typeface="Times New Roman" pitchFamily="18" charset="0"/>
              </a:rPr>
              <a:t>      during initial stages. </a:t>
            </a:r>
          </a:p>
          <a:p>
            <a:pPr lvl="0" indent="-457200" eaLnBrk="0" fontAlgn="base" hangingPunct="0">
              <a:spcBef>
                <a:spcPct val="0"/>
              </a:spcBef>
              <a:spcAft>
                <a:spcPct val="0"/>
              </a:spcAft>
              <a:buFont typeface="Arial" pitchFamily="34" charset="0"/>
              <a:buChar char="•"/>
            </a:pPr>
            <a:r>
              <a:rPr lang="en-US" sz="2400" dirty="0">
                <a:solidFill>
                  <a:prstClr val="black"/>
                </a:solidFill>
                <a:cs typeface="Times New Roman" pitchFamily="18" charset="0"/>
              </a:rPr>
              <a:t>This is followed by methane producers, which are strict </a:t>
            </a:r>
          </a:p>
          <a:p>
            <a:pPr lvl="0" indent="-457200" eaLnBrk="0" fontAlgn="base" hangingPunct="0">
              <a:spcBef>
                <a:spcPct val="0"/>
              </a:spcBef>
              <a:spcAft>
                <a:spcPct val="0"/>
              </a:spcAft>
            </a:pPr>
            <a:r>
              <a:rPr lang="en-US" sz="2400" dirty="0">
                <a:solidFill>
                  <a:prstClr val="black"/>
                </a:solidFill>
                <a:cs typeface="Times New Roman" pitchFamily="18" charset="0"/>
              </a:rPr>
              <a:t>       anaerobes, e.g. </a:t>
            </a:r>
            <a:r>
              <a:rPr lang="en-US" sz="2400" i="1" dirty="0">
                <a:solidFill>
                  <a:prstClr val="black"/>
                </a:solidFill>
                <a:cs typeface="Times New Roman" pitchFamily="18" charset="0"/>
              </a:rPr>
              <a:t>Methanobacterium, Methanosarcina</a:t>
            </a:r>
            <a:r>
              <a:rPr lang="en-US" sz="2400" dirty="0">
                <a:solidFill>
                  <a:prstClr val="black"/>
                </a:solidFill>
                <a:cs typeface="Times New Roman" pitchFamily="18" charset="0"/>
              </a:rPr>
              <a:t>, and </a:t>
            </a:r>
          </a:p>
          <a:p>
            <a:pPr lvl="0" indent="-457200" eaLnBrk="0" fontAlgn="base" hangingPunct="0">
              <a:spcBef>
                <a:spcPct val="0"/>
              </a:spcBef>
              <a:spcAft>
                <a:spcPct val="0"/>
              </a:spcAft>
            </a:pPr>
            <a:r>
              <a:rPr lang="en-US" sz="2400" i="1" dirty="0">
                <a:solidFill>
                  <a:prstClr val="black"/>
                </a:solidFill>
                <a:cs typeface="Times New Roman" pitchFamily="18" charset="0"/>
              </a:rPr>
              <a:t>       </a:t>
            </a:r>
            <a:r>
              <a:rPr lang="en-US" sz="2400" i="1" dirty="0" err="1">
                <a:solidFill>
                  <a:prstClr val="black"/>
                </a:solidFill>
                <a:cs typeface="Times New Roman" pitchFamily="18" charset="0"/>
              </a:rPr>
              <a:t>Methanococcus</a:t>
            </a:r>
            <a:r>
              <a:rPr lang="en-US" sz="2400" dirty="0">
                <a:solidFill>
                  <a:prstClr val="black"/>
                </a:solidFill>
                <a:cs typeface="Times New Roman" pitchFamily="18" charset="0"/>
              </a:rPr>
              <a:t>. </a:t>
            </a:r>
          </a:p>
          <a:p>
            <a:pPr lvl="0" indent="-457200" eaLnBrk="0" fontAlgn="base" hangingPunct="0">
              <a:spcBef>
                <a:spcPct val="0"/>
              </a:spcBef>
              <a:spcAft>
                <a:spcPct val="0"/>
              </a:spcAft>
              <a:buFont typeface="Arial" pitchFamily="34" charset="0"/>
              <a:buChar char="•"/>
            </a:pPr>
            <a:r>
              <a:rPr lang="en-US" sz="2400" dirty="0">
                <a:solidFill>
                  <a:prstClr val="black"/>
                </a:solidFill>
                <a:cs typeface="Times New Roman" pitchFamily="18" charset="0"/>
              </a:rPr>
              <a:t>Organic acids produced by the facultative bacteria are </a:t>
            </a:r>
          </a:p>
          <a:p>
            <a:pPr lvl="0" indent="-457200" eaLnBrk="0" fontAlgn="base" hangingPunct="0">
              <a:spcBef>
                <a:spcPct val="0"/>
              </a:spcBef>
              <a:spcAft>
                <a:spcPct val="0"/>
              </a:spcAft>
            </a:pPr>
            <a:r>
              <a:rPr lang="en-US" sz="2400" dirty="0">
                <a:solidFill>
                  <a:prstClr val="black"/>
                </a:solidFill>
                <a:cs typeface="Times New Roman" pitchFamily="18" charset="0"/>
              </a:rPr>
              <a:t>       metabolized by the methane formers; the end products are </a:t>
            </a:r>
          </a:p>
          <a:p>
            <a:pPr lvl="0" indent="-457200" eaLnBrk="0" fontAlgn="base" hangingPunct="0">
              <a:spcBef>
                <a:spcPct val="0"/>
              </a:spcBef>
              <a:spcAft>
                <a:spcPct val="0"/>
              </a:spcAft>
            </a:pPr>
            <a:r>
              <a:rPr lang="en-US" sz="2400" dirty="0">
                <a:solidFill>
                  <a:prstClr val="black"/>
                </a:solidFill>
                <a:cs typeface="Times New Roman" pitchFamily="18" charset="0"/>
              </a:rPr>
              <a:t>       methane and carbon dioxide. Large amounts of these gases are </a:t>
            </a:r>
          </a:p>
          <a:p>
            <a:pPr lvl="0" indent="-457200" eaLnBrk="0" fontAlgn="base" hangingPunct="0">
              <a:spcBef>
                <a:spcPct val="0"/>
              </a:spcBef>
              <a:spcAft>
                <a:spcPct val="0"/>
              </a:spcAft>
            </a:pPr>
            <a:r>
              <a:rPr lang="en-US" sz="2400" dirty="0">
                <a:solidFill>
                  <a:prstClr val="black"/>
                </a:solidFill>
                <a:cs typeface="Times New Roman" pitchFamily="18" charset="0"/>
              </a:rPr>
              <a:t>       produced in anaerobic digesters. </a:t>
            </a:r>
          </a:p>
          <a:p>
            <a:pPr lvl="0" indent="-457200" eaLnBrk="0" fontAlgn="base" hangingPunct="0">
              <a:spcBef>
                <a:spcPct val="0"/>
              </a:spcBef>
              <a:spcAft>
                <a:spcPct val="0"/>
              </a:spcAft>
              <a:buFont typeface="Arial" pitchFamily="34" charset="0"/>
              <a:buChar char="•"/>
            </a:pPr>
            <a:r>
              <a:rPr lang="en-US" sz="2400" dirty="0">
                <a:solidFill>
                  <a:prstClr val="black"/>
                </a:solidFill>
                <a:cs typeface="Times New Roman" pitchFamily="18" charset="0"/>
              </a:rPr>
              <a:t>The various processes associated with treatment of wastewater </a:t>
            </a:r>
          </a:p>
          <a:p>
            <a:pPr lvl="0" indent="-457200" eaLnBrk="0" fontAlgn="base" hangingPunct="0">
              <a:spcBef>
                <a:spcPct val="0"/>
              </a:spcBef>
              <a:spcAft>
                <a:spcPct val="0"/>
              </a:spcAft>
            </a:pPr>
            <a:r>
              <a:rPr lang="en-US" sz="2400" dirty="0">
                <a:solidFill>
                  <a:prstClr val="black"/>
                </a:solidFill>
                <a:cs typeface="Times New Roman" pitchFamily="18" charset="0"/>
              </a:rPr>
              <a:t>       bring about pronounced changes in the predominant types of </a:t>
            </a:r>
          </a:p>
          <a:p>
            <a:pPr lvl="0" indent="-457200" eaLnBrk="0" fontAlgn="base" hangingPunct="0">
              <a:spcBef>
                <a:spcPct val="0"/>
              </a:spcBef>
              <a:spcAft>
                <a:spcPct val="0"/>
              </a:spcAft>
            </a:pPr>
            <a:r>
              <a:rPr lang="en-US" sz="2400" dirty="0">
                <a:solidFill>
                  <a:prstClr val="black"/>
                </a:solidFill>
                <a:cs typeface="Times New Roman" pitchFamily="18" charset="0"/>
              </a:rPr>
              <a:t>       organisms. These changes and their significance will be </a:t>
            </a:r>
          </a:p>
          <a:p>
            <a:pPr lvl="0" indent="-457200" eaLnBrk="0" fontAlgn="base" hangingPunct="0">
              <a:spcBef>
                <a:spcPct val="0"/>
              </a:spcBef>
              <a:spcAft>
                <a:spcPct val="0"/>
              </a:spcAft>
            </a:pPr>
            <a:r>
              <a:rPr lang="en-US" sz="2400" dirty="0">
                <a:solidFill>
                  <a:prstClr val="black"/>
                </a:solidFill>
                <a:cs typeface="Times New Roman" pitchFamily="18" charset="0"/>
              </a:rPr>
              <a:t>      discussed later.</a:t>
            </a:r>
          </a:p>
        </p:txBody>
      </p:sp>
    </p:spTree>
  </p:cSld>
  <p:clrMapOvr>
    <a:masterClrMapping/>
  </p:clrMapOvr>
</p:sld>
</file>

<file path=ppt/theme/theme1.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TotalTime>
  <Words>4237</Words>
  <Application>Microsoft Office PowerPoint</Application>
  <PresentationFormat>On-screen Show (4:3)</PresentationFormat>
  <Paragraphs>312</Paragraphs>
  <Slides>36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Theme2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metro</dc:creator>
  <cp:lastModifiedBy>Mr  S.  A.  Shaikh</cp:lastModifiedBy>
  <cp:revision>31</cp:revision>
  <dcterms:created xsi:type="dcterms:W3CDTF">2020-11-09T08:33:49Z</dcterms:created>
  <dcterms:modified xsi:type="dcterms:W3CDTF">2021-03-09T05:24:36Z</dcterms:modified>
</cp:coreProperties>
</file>